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8" r:id="rId2"/>
    <p:sldId id="259" r:id="rId3"/>
    <p:sldId id="260" r:id="rId4"/>
    <p:sldId id="261" r:id="rId5"/>
    <p:sldId id="262" r:id="rId6"/>
    <p:sldId id="270" r:id="rId7"/>
    <p:sldId id="264" r:id="rId8"/>
    <p:sldId id="257" r:id="rId9"/>
    <p:sldId id="273" r:id="rId10"/>
    <p:sldId id="274" r:id="rId11"/>
    <p:sldId id="279" r:id="rId12"/>
    <p:sldId id="275" r:id="rId13"/>
    <p:sldId id="256" r:id="rId14"/>
    <p:sldId id="276" r:id="rId15"/>
    <p:sldId id="277" r:id="rId16"/>
    <p:sldId id="278" r:id="rId17"/>
    <p:sldId id="280" r:id="rId18"/>
    <p:sldId id="283" r:id="rId19"/>
    <p:sldId id="281" r:id="rId20"/>
    <p:sldId id="284" r:id="rId21"/>
    <p:sldId id="282" r:id="rId22"/>
    <p:sldId id="285" r:id="rId23"/>
    <p:sldId id="267" r:id="rId24"/>
    <p:sldId id="286" r:id="rId25"/>
    <p:sldId id="287" r:id="rId26"/>
    <p:sldId id="289" r:id="rId27"/>
    <p:sldId id="288" r:id="rId28"/>
    <p:sldId id="269" r:id="rId29"/>
    <p:sldId id="263" r:id="rId30"/>
    <p:sldId id="290" r:id="rId31"/>
    <p:sldId id="271" r:id="rId32"/>
    <p:sldId id="291" r:id="rId33"/>
    <p:sldId id="292" r:id="rId34"/>
    <p:sldId id="293" r:id="rId35"/>
    <p:sldId id="294" r:id="rId36"/>
    <p:sldId id="295"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24" autoAdjust="0"/>
  </p:normalViewPr>
  <p:slideViewPr>
    <p:cSldViewPr snapToGrid="0">
      <p:cViewPr varScale="1">
        <p:scale>
          <a:sx n="54" d="100"/>
          <a:sy n="54" d="100"/>
        </p:scale>
        <p:origin x="13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544BB-2A17-4A3F-9D87-03EA0EC3BB25}" type="datetimeFigureOut">
              <a:rPr lang="zh-CN" altLang="en-US" smtClean="0"/>
              <a:t>2017/12/15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59585-7F48-46B7-BDF5-82C2F12EC822}" type="slidenum">
              <a:rPr lang="zh-CN" altLang="en-US" smtClean="0"/>
              <a:t>‹#›</a:t>
            </a:fld>
            <a:endParaRPr lang="zh-CN" altLang="en-US"/>
          </a:p>
        </p:txBody>
      </p:sp>
    </p:spTree>
    <p:extLst>
      <p:ext uri="{BB962C8B-B14F-4D97-AF65-F5344CB8AC3E}">
        <p14:creationId xmlns:p14="http://schemas.microsoft.com/office/powerpoint/2010/main" val="943915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玩家类（</a:t>
            </a:r>
            <a:r>
              <a:rPr lang="en-US" altLang="zh-CN" sz="1200" kern="1200" dirty="0" err="1">
                <a:solidFill>
                  <a:schemeClr val="tx1"/>
                </a:solidFill>
                <a:effectLst/>
                <a:latin typeface="+mn-lt"/>
                <a:ea typeface="+mn-ea"/>
                <a:cs typeface="+mn-cs"/>
              </a:rPr>
              <a:t>game_player</a:t>
            </a:r>
            <a:r>
              <a:rPr lang="zh-CN" altLang="zh-CN" sz="1200" kern="1200" dirty="0">
                <a:solidFill>
                  <a:schemeClr val="tx1"/>
                </a:solidFill>
                <a:effectLst/>
                <a:latin typeface="+mn-lt"/>
                <a:ea typeface="+mn-ea"/>
                <a:cs typeface="+mn-cs"/>
              </a:rPr>
              <a:t>）是玩家这个包中最重要的一个类，也是主要与其他包交互过程中的轴心点。在玩家包中玩家类（</a:t>
            </a:r>
            <a:r>
              <a:rPr lang="en-US" altLang="zh-CN" sz="1200" kern="1200" dirty="0" err="1">
                <a:solidFill>
                  <a:schemeClr val="tx1"/>
                </a:solidFill>
                <a:effectLst/>
                <a:latin typeface="+mn-lt"/>
                <a:ea typeface="+mn-ea"/>
                <a:cs typeface="+mn-cs"/>
              </a:rPr>
              <a:t>game_player</a:t>
            </a:r>
            <a:r>
              <a:rPr lang="zh-CN" altLang="zh-CN" sz="1200" kern="1200" dirty="0">
                <a:solidFill>
                  <a:schemeClr val="tx1"/>
                </a:solidFill>
                <a:effectLst/>
                <a:latin typeface="+mn-lt"/>
                <a:ea typeface="+mn-ea"/>
                <a:cs typeface="+mn-cs"/>
              </a:rPr>
              <a:t>）和牌堆类（</a:t>
            </a:r>
            <a:r>
              <a:rPr lang="en-US" altLang="zh-CN" sz="1200" kern="1200" dirty="0" err="1">
                <a:solidFill>
                  <a:schemeClr val="tx1"/>
                </a:solidFill>
                <a:effectLst/>
                <a:latin typeface="+mn-lt"/>
                <a:ea typeface="+mn-ea"/>
                <a:cs typeface="+mn-cs"/>
              </a:rPr>
              <a:t>Card_heap</a:t>
            </a:r>
            <a:r>
              <a:rPr lang="zh-CN" altLang="zh-CN" sz="1200" kern="1200" dirty="0">
                <a:solidFill>
                  <a:schemeClr val="tx1"/>
                </a:solidFill>
                <a:effectLst/>
                <a:latin typeface="+mn-lt"/>
                <a:ea typeface="+mn-ea"/>
                <a:cs typeface="+mn-cs"/>
              </a:rPr>
              <a:t>）的关系是组合（复合）关系，因为玩家这个类中会拥有两个牌堆，分别是玩家牌库和玩家手牌，并且玩家生命周期结束后牌堆也不复存在，故他们之间是较强的组合关系。而玩家类（</a:t>
            </a:r>
            <a:r>
              <a:rPr lang="en-US" altLang="zh-CN" sz="1200" kern="1200" dirty="0" err="1">
                <a:solidFill>
                  <a:schemeClr val="tx1"/>
                </a:solidFill>
                <a:effectLst/>
                <a:latin typeface="+mn-lt"/>
                <a:ea typeface="+mn-ea"/>
                <a:cs typeface="+mn-cs"/>
              </a:rPr>
              <a:t>game_player</a:t>
            </a:r>
            <a:r>
              <a:rPr lang="zh-CN" altLang="zh-CN" sz="1200" kern="1200" dirty="0">
                <a:solidFill>
                  <a:schemeClr val="tx1"/>
                </a:solidFill>
                <a:effectLst/>
                <a:latin typeface="+mn-lt"/>
                <a:ea typeface="+mn-ea"/>
                <a:cs typeface="+mn-cs"/>
              </a:rPr>
              <a:t>）和随从类（</a:t>
            </a:r>
            <a:r>
              <a:rPr lang="en-US" altLang="zh-CN" sz="1200" kern="1200" dirty="0">
                <a:solidFill>
                  <a:schemeClr val="tx1"/>
                </a:solidFill>
                <a:effectLst/>
                <a:latin typeface="+mn-lt"/>
                <a:ea typeface="+mn-ea"/>
                <a:cs typeface="+mn-cs"/>
              </a:rPr>
              <a:t>Attendant</a:t>
            </a:r>
            <a:r>
              <a:rPr lang="zh-CN" altLang="zh-CN" sz="1200" kern="1200" dirty="0">
                <a:solidFill>
                  <a:schemeClr val="tx1"/>
                </a:solidFill>
                <a:effectLst/>
                <a:latin typeface="+mn-lt"/>
                <a:ea typeface="+mn-ea"/>
                <a:cs typeface="+mn-cs"/>
              </a:rPr>
              <a:t>）之间的关系是聚合关系，因为在我们的设计中玩家和随从是可以单独存在，没有较强的依赖关系。</a:t>
            </a:r>
          </a:p>
          <a:p>
            <a:r>
              <a:rPr lang="zh-CN" altLang="zh-CN" sz="1200" kern="1200" dirty="0">
                <a:solidFill>
                  <a:schemeClr val="tx1"/>
                </a:solidFill>
                <a:effectLst/>
                <a:latin typeface="+mn-lt"/>
                <a:ea typeface="+mn-ea"/>
                <a:cs typeface="+mn-cs"/>
              </a:rPr>
              <a:t>牌堆类（</a:t>
            </a:r>
            <a:r>
              <a:rPr lang="en-US" altLang="zh-CN" sz="1200" kern="1200" dirty="0" err="1">
                <a:solidFill>
                  <a:schemeClr val="tx1"/>
                </a:solidFill>
                <a:effectLst/>
                <a:latin typeface="+mn-lt"/>
                <a:ea typeface="+mn-ea"/>
                <a:cs typeface="+mn-cs"/>
              </a:rPr>
              <a:t>Card_heap</a:t>
            </a:r>
            <a:r>
              <a:rPr lang="zh-CN" altLang="zh-CN" sz="1200" kern="1200" dirty="0">
                <a:solidFill>
                  <a:schemeClr val="tx1"/>
                </a:solidFill>
                <a:effectLst/>
                <a:latin typeface="+mn-lt"/>
                <a:ea typeface="+mn-ea"/>
                <a:cs typeface="+mn-cs"/>
              </a:rPr>
              <a:t>）其实是个抽象类，它的方法由斜体标示，表示方法的具体实现是有子类实现的。它的功能由它的两个子类玩家牌库（</a:t>
            </a:r>
            <a:r>
              <a:rPr lang="en-US" altLang="zh-CN" sz="1200" kern="1200" dirty="0" err="1">
                <a:solidFill>
                  <a:schemeClr val="tx1"/>
                </a:solidFill>
                <a:effectLst/>
                <a:latin typeface="+mn-lt"/>
                <a:ea typeface="+mn-ea"/>
                <a:cs typeface="+mn-cs"/>
              </a:rPr>
              <a:t>Card_base</a:t>
            </a:r>
            <a:r>
              <a:rPr lang="zh-CN" altLang="zh-CN" sz="1200" kern="1200" dirty="0">
                <a:solidFill>
                  <a:schemeClr val="tx1"/>
                </a:solidFill>
                <a:effectLst/>
                <a:latin typeface="+mn-lt"/>
                <a:ea typeface="+mn-ea"/>
                <a:cs typeface="+mn-cs"/>
              </a:rPr>
              <a:t>）和玩家手牌（</a:t>
            </a:r>
            <a:r>
              <a:rPr lang="en-US" altLang="zh-CN" sz="1200" kern="1200" dirty="0" err="1">
                <a:solidFill>
                  <a:schemeClr val="tx1"/>
                </a:solidFill>
                <a:effectLst/>
                <a:latin typeface="+mn-lt"/>
                <a:ea typeface="+mn-ea"/>
                <a:cs typeface="+mn-cs"/>
              </a:rPr>
              <a:t>hand_cards</a:t>
            </a:r>
            <a:r>
              <a:rPr lang="zh-CN" altLang="zh-CN" sz="1200" kern="1200" dirty="0">
                <a:solidFill>
                  <a:schemeClr val="tx1"/>
                </a:solidFill>
                <a:effectLst/>
                <a:latin typeface="+mn-lt"/>
                <a:ea typeface="+mn-ea"/>
                <a:cs typeface="+mn-cs"/>
              </a:rPr>
              <a:t>）继承，他们之间的关系是继承关系。</a:t>
            </a:r>
          </a:p>
          <a:p>
            <a:r>
              <a:rPr lang="zh-CN" altLang="zh-CN" sz="1200" kern="1200" dirty="0">
                <a:solidFill>
                  <a:schemeClr val="tx1"/>
                </a:solidFill>
                <a:effectLst/>
                <a:latin typeface="+mn-lt"/>
                <a:ea typeface="+mn-ea"/>
                <a:cs typeface="+mn-cs"/>
              </a:rPr>
              <a:t>随从类（</a:t>
            </a:r>
            <a:r>
              <a:rPr lang="en-US" altLang="zh-CN" sz="1200" kern="1200" dirty="0">
                <a:solidFill>
                  <a:schemeClr val="tx1"/>
                </a:solidFill>
                <a:effectLst/>
                <a:latin typeface="+mn-lt"/>
                <a:ea typeface="+mn-ea"/>
                <a:cs typeface="+mn-cs"/>
              </a:rPr>
              <a:t>attendant</a:t>
            </a:r>
            <a:r>
              <a:rPr lang="zh-CN" altLang="zh-CN" sz="1200" kern="1200" dirty="0">
                <a:solidFill>
                  <a:schemeClr val="tx1"/>
                </a:solidFill>
                <a:effectLst/>
                <a:latin typeface="+mn-lt"/>
                <a:ea typeface="+mn-ea"/>
                <a:cs typeface="+mn-cs"/>
              </a:rPr>
              <a:t>）是一个父类，它的功能也由两个子类继承，分别是贴身随从和驻地随从，其中驻地随从多出了驻地地点的信息，所以加了一个叫做驻地随从地点相关方法的接口，而驻地随从中的读取和设置驻地随从位置的方法实现该接口。故他们之间是实现关系。</a:t>
            </a:r>
            <a:endParaRPr lang="zh-CN" altLang="en-US" dirty="0"/>
          </a:p>
        </p:txBody>
      </p:sp>
      <p:sp>
        <p:nvSpPr>
          <p:cNvPr id="4" name="灯片编号占位符 3"/>
          <p:cNvSpPr>
            <a:spLocks noGrp="1"/>
          </p:cNvSpPr>
          <p:nvPr>
            <p:ph type="sldNum" sz="quarter" idx="10"/>
          </p:nvPr>
        </p:nvSpPr>
        <p:spPr/>
        <p:txBody>
          <a:bodyPr/>
          <a:lstStyle/>
          <a:p>
            <a:fld id="{EC059585-7F48-46B7-BDF5-82C2F12EC822}" type="slidenum">
              <a:rPr lang="zh-CN" altLang="en-US" smtClean="0"/>
              <a:t>16</a:t>
            </a:fld>
            <a:endParaRPr lang="zh-CN" altLang="en-US"/>
          </a:p>
        </p:txBody>
      </p:sp>
    </p:spTree>
    <p:extLst>
      <p:ext uri="{BB962C8B-B14F-4D97-AF65-F5344CB8AC3E}">
        <p14:creationId xmlns:p14="http://schemas.microsoft.com/office/powerpoint/2010/main" val="3917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属性：</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max_point：最大点数</a:t>
            </a:r>
          </a:p>
          <a:p>
            <a:r>
              <a:rPr lang="zh-CN" altLang="zh-CN" sz="1200" kern="1200" dirty="0">
                <a:solidFill>
                  <a:schemeClr val="tx1"/>
                </a:solidFill>
                <a:effectLst/>
                <a:latin typeface="+mn-lt"/>
                <a:ea typeface="+mn-ea"/>
                <a:cs typeface="+mn-cs"/>
              </a:rPr>
              <a:t>min_point：最小点数</a:t>
            </a:r>
          </a:p>
          <a:p>
            <a:r>
              <a:rPr lang="zh-CN" altLang="zh-CN" sz="1200" kern="1200" dirty="0">
                <a:solidFill>
                  <a:schemeClr val="tx1"/>
                </a:solidFill>
                <a:effectLst/>
                <a:latin typeface="+mn-lt"/>
                <a:ea typeface="+mn-ea"/>
                <a:cs typeface="+mn-cs"/>
              </a:rPr>
              <a:t>方法：</a:t>
            </a:r>
          </a:p>
          <a:p>
            <a:r>
              <a:rPr lang="en-US" altLang="zh-CN" sz="1200" kern="1200" dirty="0">
                <a:solidFill>
                  <a:schemeClr val="tx1"/>
                </a:solidFill>
                <a:effectLst/>
                <a:latin typeface="+mn-lt"/>
                <a:ea typeface="+mn-ea"/>
                <a:cs typeface="+mn-cs"/>
              </a:rPr>
              <a:t>	rotate()</a:t>
            </a:r>
            <a:r>
              <a:rPr lang="zh-CN" altLang="zh-CN" sz="1200" kern="1200" dirty="0">
                <a:solidFill>
                  <a:schemeClr val="tx1"/>
                </a:solidFill>
                <a:effectLst/>
                <a:latin typeface="+mn-lt"/>
                <a:ea typeface="+mn-ea"/>
                <a:cs typeface="+mn-cs"/>
              </a:rPr>
              <a:t>：转动</a:t>
            </a:r>
          </a:p>
          <a:p>
            <a:endParaRPr lang="zh-CN" altLang="en-US" dirty="0"/>
          </a:p>
        </p:txBody>
      </p:sp>
      <p:sp>
        <p:nvSpPr>
          <p:cNvPr id="4" name="灯片编号占位符 3"/>
          <p:cNvSpPr>
            <a:spLocks noGrp="1"/>
          </p:cNvSpPr>
          <p:nvPr>
            <p:ph type="sldNum" sz="quarter" idx="10"/>
          </p:nvPr>
        </p:nvSpPr>
        <p:spPr/>
        <p:txBody>
          <a:bodyPr/>
          <a:lstStyle/>
          <a:p>
            <a:fld id="{EC059585-7F48-46B7-BDF5-82C2F12EC822}" type="slidenum">
              <a:rPr lang="zh-CN" altLang="en-US" smtClean="0"/>
              <a:t>18</a:t>
            </a:fld>
            <a:endParaRPr lang="zh-CN" altLang="en-US"/>
          </a:p>
        </p:txBody>
      </p:sp>
    </p:spTree>
    <p:extLst>
      <p:ext uri="{BB962C8B-B14F-4D97-AF65-F5344CB8AC3E}">
        <p14:creationId xmlns:p14="http://schemas.microsoft.com/office/powerpoint/2010/main" val="717868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因为我们设计准则其中一条就是尽量保证高内聚低耦合，故我们尽量保证了关联关系都出现在包内。当然包与包之间肯定是有关联的，那么这些关联就在于——</a:t>
            </a:r>
          </a:p>
          <a:p>
            <a:r>
              <a:rPr lang="zh-CN" altLang="zh-CN" sz="1200" kern="1200" dirty="0">
                <a:solidFill>
                  <a:schemeClr val="tx1"/>
                </a:solidFill>
                <a:effectLst/>
                <a:latin typeface="+mn-lt"/>
                <a:ea typeface="+mn-ea"/>
                <a:cs typeface="+mn-cs"/>
              </a:rPr>
              <a:t>首先系统包和玩家包之间：这里有必有提一下，就是玩家包中的类不应该知道系统类的存在才对，所以我们的设计就是统一由系统类调用玩家类中的方法。回到包与包之间上的依赖性描述，主要是玩家管理器和玩家的直接关联关系，玩家管理器中会记录有多少个玩家，并且调用玩家中的方法对玩家进行初始化；另外回合调度器中很多地方都会引用玩家、英雄等类，他们之间有直接关联关系。</a:t>
            </a:r>
          </a:p>
          <a:p>
            <a:r>
              <a:rPr lang="zh-CN" altLang="zh-CN" sz="1200" kern="1200" dirty="0">
                <a:solidFill>
                  <a:schemeClr val="tx1"/>
                </a:solidFill>
                <a:effectLst/>
                <a:latin typeface="+mn-lt"/>
                <a:ea typeface="+mn-ea"/>
                <a:cs typeface="+mn-cs"/>
              </a:rPr>
              <a:t>然后是系统包和资源库包之间：依然是刚刚的准则，资源包中的类不应知道系统类的存在，故他们之间的关系也是主要体现在回合调度器和地图的直接关联关系上。</a:t>
            </a:r>
          </a:p>
          <a:p>
            <a:r>
              <a:rPr lang="zh-CN" altLang="zh-CN" sz="1200" kern="1200" dirty="0">
                <a:solidFill>
                  <a:schemeClr val="tx1"/>
                </a:solidFill>
                <a:effectLst/>
                <a:latin typeface="+mn-lt"/>
                <a:ea typeface="+mn-ea"/>
                <a:cs typeface="+mn-cs"/>
              </a:rPr>
              <a:t>最后是玩家包和资源库包之间：玩家类要转动资源库类中的命运之轮，是关联关系；然后卡牌和牌堆的关系显而易见是聚合关系，随从牌和随从之间有关联关系。主要就以上几种。</a:t>
            </a:r>
            <a:endParaRPr lang="zh-CN" altLang="en-US" dirty="0"/>
          </a:p>
        </p:txBody>
      </p:sp>
      <p:sp>
        <p:nvSpPr>
          <p:cNvPr id="4" name="灯片编号占位符 3"/>
          <p:cNvSpPr>
            <a:spLocks noGrp="1"/>
          </p:cNvSpPr>
          <p:nvPr>
            <p:ph type="sldNum" sz="quarter" idx="10"/>
          </p:nvPr>
        </p:nvSpPr>
        <p:spPr/>
        <p:txBody>
          <a:bodyPr/>
          <a:lstStyle/>
          <a:p>
            <a:fld id="{EC059585-7F48-46B7-BDF5-82C2F12EC822}" type="slidenum">
              <a:rPr lang="zh-CN" altLang="en-US" smtClean="0"/>
              <a:t>27</a:t>
            </a:fld>
            <a:endParaRPr lang="zh-CN" altLang="en-US"/>
          </a:p>
        </p:txBody>
      </p:sp>
    </p:spTree>
    <p:extLst>
      <p:ext uri="{BB962C8B-B14F-4D97-AF65-F5344CB8AC3E}">
        <p14:creationId xmlns:p14="http://schemas.microsoft.com/office/powerpoint/2010/main" val="1064933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B5BD84-8BCF-4384-A8CF-5EAC99D1FF6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364FED-49F1-4BE8-91D0-FA86CB53D1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E160128-5B04-45FF-BE44-B8A50A73E6B2}"/>
              </a:ext>
            </a:extLst>
          </p:cNvPr>
          <p:cNvSpPr>
            <a:spLocks noGrp="1"/>
          </p:cNvSpPr>
          <p:nvPr>
            <p:ph type="dt" sz="half" idx="10"/>
          </p:nvPr>
        </p:nvSpPr>
        <p:spPr/>
        <p:txBody>
          <a:bodyPr/>
          <a:lstStyle/>
          <a:p>
            <a:fld id="{53E4288F-F46B-4328-909E-1FF1384FD6DF}" type="datetimeFigureOut">
              <a:rPr lang="zh-CN" altLang="en-US" smtClean="0"/>
              <a:t>2017/12/15</a:t>
            </a:fld>
            <a:endParaRPr lang="zh-CN" altLang="en-US"/>
          </a:p>
        </p:txBody>
      </p:sp>
      <p:sp>
        <p:nvSpPr>
          <p:cNvPr id="5" name="页脚占位符 4">
            <a:extLst>
              <a:ext uri="{FF2B5EF4-FFF2-40B4-BE49-F238E27FC236}">
                <a16:creationId xmlns:a16="http://schemas.microsoft.com/office/drawing/2014/main" id="{E2DA3369-6DC5-4173-A0A0-687F9F2DA6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599FE0-8D4B-4981-8F66-01D08A1E3E7C}"/>
              </a:ext>
            </a:extLst>
          </p:cNvPr>
          <p:cNvSpPr>
            <a:spLocks noGrp="1"/>
          </p:cNvSpPr>
          <p:nvPr>
            <p:ph type="sldNum" sz="quarter" idx="12"/>
          </p:nvPr>
        </p:nvSpPr>
        <p:spPr/>
        <p:txBody>
          <a:body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3272919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9609F-948A-4AC9-AD3F-EBD17E66017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6A09639-FA4C-42E8-81C5-DB03F67B35E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9632CD8-C2C4-4F55-8E8E-AF4C5CADABD9}"/>
              </a:ext>
            </a:extLst>
          </p:cNvPr>
          <p:cNvSpPr>
            <a:spLocks noGrp="1"/>
          </p:cNvSpPr>
          <p:nvPr>
            <p:ph type="dt" sz="half" idx="10"/>
          </p:nvPr>
        </p:nvSpPr>
        <p:spPr/>
        <p:txBody>
          <a:bodyPr/>
          <a:lstStyle/>
          <a:p>
            <a:fld id="{53E4288F-F46B-4328-909E-1FF1384FD6DF}" type="datetimeFigureOut">
              <a:rPr lang="zh-CN" altLang="en-US" smtClean="0"/>
              <a:t>2017/12/15</a:t>
            </a:fld>
            <a:endParaRPr lang="zh-CN" altLang="en-US"/>
          </a:p>
        </p:txBody>
      </p:sp>
      <p:sp>
        <p:nvSpPr>
          <p:cNvPr id="5" name="页脚占位符 4">
            <a:extLst>
              <a:ext uri="{FF2B5EF4-FFF2-40B4-BE49-F238E27FC236}">
                <a16:creationId xmlns:a16="http://schemas.microsoft.com/office/drawing/2014/main" id="{62DB465B-534A-48DA-90AA-CCEF3443CA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63F157-0C27-4EFC-A244-61E9A10A73CD}"/>
              </a:ext>
            </a:extLst>
          </p:cNvPr>
          <p:cNvSpPr>
            <a:spLocks noGrp="1"/>
          </p:cNvSpPr>
          <p:nvPr>
            <p:ph type="sldNum" sz="quarter" idx="12"/>
          </p:nvPr>
        </p:nvSpPr>
        <p:spPr/>
        <p:txBody>
          <a:body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3811709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7EA194-C7F0-450C-A6FF-C4ABCBF307F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3848AD-0BB2-468E-8801-E2F6585966A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CEA1B11-7CBC-4EAE-B1D5-BFBEABEF9B9A}"/>
              </a:ext>
            </a:extLst>
          </p:cNvPr>
          <p:cNvSpPr>
            <a:spLocks noGrp="1"/>
          </p:cNvSpPr>
          <p:nvPr>
            <p:ph type="dt" sz="half" idx="10"/>
          </p:nvPr>
        </p:nvSpPr>
        <p:spPr/>
        <p:txBody>
          <a:bodyPr/>
          <a:lstStyle/>
          <a:p>
            <a:fld id="{53E4288F-F46B-4328-909E-1FF1384FD6DF}" type="datetimeFigureOut">
              <a:rPr lang="zh-CN" altLang="en-US" smtClean="0"/>
              <a:t>2017/12/15</a:t>
            </a:fld>
            <a:endParaRPr lang="zh-CN" altLang="en-US"/>
          </a:p>
        </p:txBody>
      </p:sp>
      <p:sp>
        <p:nvSpPr>
          <p:cNvPr id="5" name="页脚占位符 4">
            <a:extLst>
              <a:ext uri="{FF2B5EF4-FFF2-40B4-BE49-F238E27FC236}">
                <a16:creationId xmlns:a16="http://schemas.microsoft.com/office/drawing/2014/main" id="{97C8021A-B16A-46A3-BE4D-6FC0E9DD65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A5ABDD-81E5-4D27-A260-F8EE2F0597AE}"/>
              </a:ext>
            </a:extLst>
          </p:cNvPr>
          <p:cNvSpPr>
            <a:spLocks noGrp="1"/>
          </p:cNvSpPr>
          <p:nvPr>
            <p:ph type="sldNum" sz="quarter" idx="12"/>
          </p:nvPr>
        </p:nvSpPr>
        <p:spPr/>
        <p:txBody>
          <a:body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4080083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3BDA9-872B-4957-AD3F-97A90F2FED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DF312F-5ADB-42CC-9F57-19B84A7525C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F8970FE-A1C3-4777-BFBB-3D2683E8C32D}"/>
              </a:ext>
            </a:extLst>
          </p:cNvPr>
          <p:cNvSpPr>
            <a:spLocks noGrp="1"/>
          </p:cNvSpPr>
          <p:nvPr>
            <p:ph type="dt" sz="half" idx="10"/>
          </p:nvPr>
        </p:nvSpPr>
        <p:spPr/>
        <p:txBody>
          <a:bodyPr/>
          <a:lstStyle/>
          <a:p>
            <a:fld id="{53E4288F-F46B-4328-909E-1FF1384FD6DF}" type="datetimeFigureOut">
              <a:rPr lang="zh-CN" altLang="en-US" smtClean="0"/>
              <a:t>2017/12/15</a:t>
            </a:fld>
            <a:endParaRPr lang="zh-CN" altLang="en-US"/>
          </a:p>
        </p:txBody>
      </p:sp>
      <p:sp>
        <p:nvSpPr>
          <p:cNvPr id="5" name="页脚占位符 4">
            <a:extLst>
              <a:ext uri="{FF2B5EF4-FFF2-40B4-BE49-F238E27FC236}">
                <a16:creationId xmlns:a16="http://schemas.microsoft.com/office/drawing/2014/main" id="{6025033E-FA94-4558-B7DD-EDFDBED48E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9EA831-805B-4F77-A1A5-08AFDF012DA9}"/>
              </a:ext>
            </a:extLst>
          </p:cNvPr>
          <p:cNvSpPr>
            <a:spLocks noGrp="1"/>
          </p:cNvSpPr>
          <p:nvPr>
            <p:ph type="sldNum" sz="quarter" idx="12"/>
          </p:nvPr>
        </p:nvSpPr>
        <p:spPr/>
        <p:txBody>
          <a:body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99981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EE372-50A7-46AA-AB9F-1CE5F9C5578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541B37-6176-48A0-9B7E-46B8D4C1CF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778D9ED-495A-4083-82BB-A667FEBF4802}"/>
              </a:ext>
            </a:extLst>
          </p:cNvPr>
          <p:cNvSpPr>
            <a:spLocks noGrp="1"/>
          </p:cNvSpPr>
          <p:nvPr>
            <p:ph type="dt" sz="half" idx="10"/>
          </p:nvPr>
        </p:nvSpPr>
        <p:spPr/>
        <p:txBody>
          <a:bodyPr/>
          <a:lstStyle/>
          <a:p>
            <a:fld id="{53E4288F-F46B-4328-909E-1FF1384FD6DF}" type="datetimeFigureOut">
              <a:rPr lang="zh-CN" altLang="en-US" smtClean="0"/>
              <a:t>2017/12/15</a:t>
            </a:fld>
            <a:endParaRPr lang="zh-CN" altLang="en-US"/>
          </a:p>
        </p:txBody>
      </p:sp>
      <p:sp>
        <p:nvSpPr>
          <p:cNvPr id="5" name="页脚占位符 4">
            <a:extLst>
              <a:ext uri="{FF2B5EF4-FFF2-40B4-BE49-F238E27FC236}">
                <a16:creationId xmlns:a16="http://schemas.microsoft.com/office/drawing/2014/main" id="{B3FE34F5-9042-4AF5-8ACE-956E750CF6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CF1D73-23EF-4C8A-8F06-5E185C242881}"/>
              </a:ext>
            </a:extLst>
          </p:cNvPr>
          <p:cNvSpPr>
            <a:spLocks noGrp="1"/>
          </p:cNvSpPr>
          <p:nvPr>
            <p:ph type="sldNum" sz="quarter" idx="12"/>
          </p:nvPr>
        </p:nvSpPr>
        <p:spPr/>
        <p:txBody>
          <a:body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34584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A4594-4C2F-43ED-9A82-70B2485A1E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4FD1F5-6B18-42D7-9745-B6865620A03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FE05E83-06CA-4658-B9DC-6F304B0520F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BBBDB38-8DF1-4148-9961-54D61F2314AD}"/>
              </a:ext>
            </a:extLst>
          </p:cNvPr>
          <p:cNvSpPr>
            <a:spLocks noGrp="1"/>
          </p:cNvSpPr>
          <p:nvPr>
            <p:ph type="dt" sz="half" idx="10"/>
          </p:nvPr>
        </p:nvSpPr>
        <p:spPr/>
        <p:txBody>
          <a:bodyPr/>
          <a:lstStyle/>
          <a:p>
            <a:fld id="{53E4288F-F46B-4328-909E-1FF1384FD6DF}" type="datetimeFigureOut">
              <a:rPr lang="zh-CN" altLang="en-US" smtClean="0"/>
              <a:t>2017/12/15</a:t>
            </a:fld>
            <a:endParaRPr lang="zh-CN" altLang="en-US"/>
          </a:p>
        </p:txBody>
      </p:sp>
      <p:sp>
        <p:nvSpPr>
          <p:cNvPr id="6" name="页脚占位符 5">
            <a:extLst>
              <a:ext uri="{FF2B5EF4-FFF2-40B4-BE49-F238E27FC236}">
                <a16:creationId xmlns:a16="http://schemas.microsoft.com/office/drawing/2014/main" id="{F2F2B469-863C-489B-A5FF-CD191F2197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5F9850-772D-4DFD-BEC5-8ECC6B59123F}"/>
              </a:ext>
            </a:extLst>
          </p:cNvPr>
          <p:cNvSpPr>
            <a:spLocks noGrp="1"/>
          </p:cNvSpPr>
          <p:nvPr>
            <p:ph type="sldNum" sz="quarter" idx="12"/>
          </p:nvPr>
        </p:nvSpPr>
        <p:spPr/>
        <p:txBody>
          <a:body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2909946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9D9DE-E166-49B7-B92D-0221AF27EB8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A2D57E-F1EE-437E-878A-64EABF8CEE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AF947B4-0CE6-4AE5-98C2-8422DEB5DF2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71E750C-843B-469B-90E0-73890CD266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20339B2-763D-43C3-9493-3DA14E3E875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607A1E7-BAB8-4319-B5A9-6E61F97BFD64}"/>
              </a:ext>
            </a:extLst>
          </p:cNvPr>
          <p:cNvSpPr>
            <a:spLocks noGrp="1"/>
          </p:cNvSpPr>
          <p:nvPr>
            <p:ph type="dt" sz="half" idx="10"/>
          </p:nvPr>
        </p:nvSpPr>
        <p:spPr/>
        <p:txBody>
          <a:bodyPr/>
          <a:lstStyle/>
          <a:p>
            <a:fld id="{53E4288F-F46B-4328-909E-1FF1384FD6DF}" type="datetimeFigureOut">
              <a:rPr lang="zh-CN" altLang="en-US" smtClean="0"/>
              <a:t>2017/12/15</a:t>
            </a:fld>
            <a:endParaRPr lang="zh-CN" altLang="en-US"/>
          </a:p>
        </p:txBody>
      </p:sp>
      <p:sp>
        <p:nvSpPr>
          <p:cNvPr id="8" name="页脚占位符 7">
            <a:extLst>
              <a:ext uri="{FF2B5EF4-FFF2-40B4-BE49-F238E27FC236}">
                <a16:creationId xmlns:a16="http://schemas.microsoft.com/office/drawing/2014/main" id="{28E73C0A-21ED-4652-96C2-B004CCA9B41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4514290-93D0-4871-9775-D1621689FF28}"/>
              </a:ext>
            </a:extLst>
          </p:cNvPr>
          <p:cNvSpPr>
            <a:spLocks noGrp="1"/>
          </p:cNvSpPr>
          <p:nvPr>
            <p:ph type="sldNum" sz="quarter" idx="12"/>
          </p:nvPr>
        </p:nvSpPr>
        <p:spPr/>
        <p:txBody>
          <a:body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3235563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4C96EA-09A0-4093-A7C5-C61E72456CE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430F494-07CA-421E-AAA7-D8C124294072}"/>
              </a:ext>
            </a:extLst>
          </p:cNvPr>
          <p:cNvSpPr>
            <a:spLocks noGrp="1"/>
          </p:cNvSpPr>
          <p:nvPr>
            <p:ph type="dt" sz="half" idx="10"/>
          </p:nvPr>
        </p:nvSpPr>
        <p:spPr/>
        <p:txBody>
          <a:bodyPr/>
          <a:lstStyle/>
          <a:p>
            <a:fld id="{53E4288F-F46B-4328-909E-1FF1384FD6DF}" type="datetimeFigureOut">
              <a:rPr lang="zh-CN" altLang="en-US" smtClean="0"/>
              <a:t>2017/12/15</a:t>
            </a:fld>
            <a:endParaRPr lang="zh-CN" altLang="en-US"/>
          </a:p>
        </p:txBody>
      </p:sp>
      <p:sp>
        <p:nvSpPr>
          <p:cNvPr id="4" name="页脚占位符 3">
            <a:extLst>
              <a:ext uri="{FF2B5EF4-FFF2-40B4-BE49-F238E27FC236}">
                <a16:creationId xmlns:a16="http://schemas.microsoft.com/office/drawing/2014/main" id="{92620D5D-9BF4-495C-B585-7E3C9F914F2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DFABCC3-C553-4B00-8292-32C6C0DBA247}"/>
              </a:ext>
            </a:extLst>
          </p:cNvPr>
          <p:cNvSpPr>
            <a:spLocks noGrp="1"/>
          </p:cNvSpPr>
          <p:nvPr>
            <p:ph type="sldNum" sz="quarter" idx="12"/>
          </p:nvPr>
        </p:nvSpPr>
        <p:spPr/>
        <p:txBody>
          <a:body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3579911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2D8BA11-71A7-4414-A8A5-F88D972EC2F1}"/>
              </a:ext>
            </a:extLst>
          </p:cNvPr>
          <p:cNvSpPr>
            <a:spLocks noGrp="1"/>
          </p:cNvSpPr>
          <p:nvPr>
            <p:ph type="dt" sz="half" idx="10"/>
          </p:nvPr>
        </p:nvSpPr>
        <p:spPr/>
        <p:txBody>
          <a:bodyPr/>
          <a:lstStyle/>
          <a:p>
            <a:fld id="{53E4288F-F46B-4328-909E-1FF1384FD6DF}" type="datetimeFigureOut">
              <a:rPr lang="zh-CN" altLang="en-US" smtClean="0"/>
              <a:t>2017/12/15</a:t>
            </a:fld>
            <a:endParaRPr lang="zh-CN" altLang="en-US"/>
          </a:p>
        </p:txBody>
      </p:sp>
      <p:sp>
        <p:nvSpPr>
          <p:cNvPr id="3" name="页脚占位符 2">
            <a:extLst>
              <a:ext uri="{FF2B5EF4-FFF2-40B4-BE49-F238E27FC236}">
                <a16:creationId xmlns:a16="http://schemas.microsoft.com/office/drawing/2014/main" id="{A564F92A-1918-4AE9-BC5E-E29E46E22E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C9451F0-7D52-4741-BDA6-6F8B47FF119A}"/>
              </a:ext>
            </a:extLst>
          </p:cNvPr>
          <p:cNvSpPr>
            <a:spLocks noGrp="1"/>
          </p:cNvSpPr>
          <p:nvPr>
            <p:ph type="sldNum" sz="quarter" idx="12"/>
          </p:nvPr>
        </p:nvSpPr>
        <p:spPr/>
        <p:txBody>
          <a:body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3573392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19C0A-D49B-4627-815E-5D183B940D5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909BEF-7DBA-403E-902C-16031BED37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4A6630C-1FE9-4562-9023-E5A2BC45E7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F48ED9B-9B25-4773-AB66-8314631A7976}"/>
              </a:ext>
            </a:extLst>
          </p:cNvPr>
          <p:cNvSpPr>
            <a:spLocks noGrp="1"/>
          </p:cNvSpPr>
          <p:nvPr>
            <p:ph type="dt" sz="half" idx="10"/>
          </p:nvPr>
        </p:nvSpPr>
        <p:spPr/>
        <p:txBody>
          <a:bodyPr/>
          <a:lstStyle/>
          <a:p>
            <a:fld id="{53E4288F-F46B-4328-909E-1FF1384FD6DF}" type="datetimeFigureOut">
              <a:rPr lang="zh-CN" altLang="en-US" smtClean="0"/>
              <a:t>2017/12/15</a:t>
            </a:fld>
            <a:endParaRPr lang="zh-CN" altLang="en-US"/>
          </a:p>
        </p:txBody>
      </p:sp>
      <p:sp>
        <p:nvSpPr>
          <p:cNvPr id="6" name="页脚占位符 5">
            <a:extLst>
              <a:ext uri="{FF2B5EF4-FFF2-40B4-BE49-F238E27FC236}">
                <a16:creationId xmlns:a16="http://schemas.microsoft.com/office/drawing/2014/main" id="{49CA1FEC-318C-41C0-8081-3E89E2EC7C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093726-05D0-431D-9D56-D3589BEC4CF4}"/>
              </a:ext>
            </a:extLst>
          </p:cNvPr>
          <p:cNvSpPr>
            <a:spLocks noGrp="1"/>
          </p:cNvSpPr>
          <p:nvPr>
            <p:ph type="sldNum" sz="quarter" idx="12"/>
          </p:nvPr>
        </p:nvSpPr>
        <p:spPr/>
        <p:txBody>
          <a:body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4203487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B9631-6B62-4E34-825E-07B25DBF772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48C950-26F9-41C9-A5D1-25F66B71B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C28F7F9-C211-4C15-B78B-D3A548ED5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4262BE-C318-4D65-9FD5-9E5379213C63}"/>
              </a:ext>
            </a:extLst>
          </p:cNvPr>
          <p:cNvSpPr>
            <a:spLocks noGrp="1"/>
          </p:cNvSpPr>
          <p:nvPr>
            <p:ph type="dt" sz="half" idx="10"/>
          </p:nvPr>
        </p:nvSpPr>
        <p:spPr/>
        <p:txBody>
          <a:bodyPr/>
          <a:lstStyle/>
          <a:p>
            <a:fld id="{53E4288F-F46B-4328-909E-1FF1384FD6DF}" type="datetimeFigureOut">
              <a:rPr lang="zh-CN" altLang="en-US" smtClean="0"/>
              <a:t>2017/12/15</a:t>
            </a:fld>
            <a:endParaRPr lang="zh-CN" altLang="en-US"/>
          </a:p>
        </p:txBody>
      </p:sp>
      <p:sp>
        <p:nvSpPr>
          <p:cNvPr id="6" name="页脚占位符 5">
            <a:extLst>
              <a:ext uri="{FF2B5EF4-FFF2-40B4-BE49-F238E27FC236}">
                <a16:creationId xmlns:a16="http://schemas.microsoft.com/office/drawing/2014/main" id="{81CAB72A-696E-4479-8034-E96C61899D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6BF4A8-096C-4001-81FA-5451CB00B47F}"/>
              </a:ext>
            </a:extLst>
          </p:cNvPr>
          <p:cNvSpPr>
            <a:spLocks noGrp="1"/>
          </p:cNvSpPr>
          <p:nvPr>
            <p:ph type="sldNum" sz="quarter" idx="12"/>
          </p:nvPr>
        </p:nvSpPr>
        <p:spPr/>
        <p:txBody>
          <a:body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3892292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66DEF39-B505-4025-B2A6-CAB95408C7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619CE90-9944-4252-85FF-F9C7058BC0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95A12F0-F888-4CB8-8B2B-506298FDB1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E4288F-F46B-4328-909E-1FF1384FD6DF}" type="datetimeFigureOut">
              <a:rPr lang="zh-CN" altLang="en-US" smtClean="0"/>
              <a:t>2017/12/15</a:t>
            </a:fld>
            <a:endParaRPr lang="zh-CN" altLang="en-US"/>
          </a:p>
        </p:txBody>
      </p:sp>
      <p:sp>
        <p:nvSpPr>
          <p:cNvPr id="5" name="页脚占位符 4">
            <a:extLst>
              <a:ext uri="{FF2B5EF4-FFF2-40B4-BE49-F238E27FC236}">
                <a16:creationId xmlns:a16="http://schemas.microsoft.com/office/drawing/2014/main" id="{9D1C5339-D889-432D-AA12-A086D71F81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F75CCFA-2EA6-482E-A490-2FD26AAF7F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0C885-EBC6-4E23-BFA0-D2E51F034707}" type="slidenum">
              <a:rPr lang="zh-CN" altLang="en-US" smtClean="0"/>
              <a:t>‹#›</a:t>
            </a:fld>
            <a:endParaRPr lang="zh-CN" altLang="en-US"/>
          </a:p>
        </p:txBody>
      </p:sp>
    </p:spTree>
    <p:extLst>
      <p:ext uri="{BB962C8B-B14F-4D97-AF65-F5344CB8AC3E}">
        <p14:creationId xmlns:p14="http://schemas.microsoft.com/office/powerpoint/2010/main" val="3411598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9.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0.e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1.emf"/><Relationship Id="rId5" Type="http://schemas.openxmlformats.org/officeDocument/2006/relationships/oleObject" Target="../embeddings/oleObject4.bin"/><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32.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33.emf"/><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4.e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35.e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36.e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emf"/><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37.emf"/><Relationship Id="rId4" Type="http://schemas.openxmlformats.org/officeDocument/2006/relationships/oleObject" Target="../embeddings/oleObject10.bin"/><Relationship Id="rId9" Type="http://schemas.openxmlformats.org/officeDocument/2006/relationships/image" Target="../media/image39.emf"/></Relationships>
</file>

<file path=ppt/slides/_rels/slide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emf"/><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22DBF0-23D6-4AE1-867B-6FD5CDF5E762}"/>
              </a:ext>
            </a:extLst>
          </p:cNvPr>
          <p:cNvPicPr>
            <a:picLocks noChangeAspect="1"/>
          </p:cNvPicPr>
          <p:nvPr/>
        </p:nvPicPr>
        <p:blipFill>
          <a:blip r:embed="rId2"/>
          <a:stretch>
            <a:fillRect/>
          </a:stretch>
        </p:blipFill>
        <p:spPr>
          <a:xfrm>
            <a:off x="0" y="5218"/>
            <a:ext cx="12192000" cy="6852782"/>
          </a:xfrm>
          <a:prstGeom prst="rect">
            <a:avLst/>
          </a:prstGeom>
        </p:spPr>
      </p:pic>
      <p:sp>
        <p:nvSpPr>
          <p:cNvPr id="3" name="文本框 2">
            <a:extLst>
              <a:ext uri="{FF2B5EF4-FFF2-40B4-BE49-F238E27FC236}">
                <a16:creationId xmlns:a16="http://schemas.microsoft.com/office/drawing/2014/main" id="{B03F1F84-C688-431B-A7C4-6296882F9A03}"/>
              </a:ext>
            </a:extLst>
          </p:cNvPr>
          <p:cNvSpPr txBox="1"/>
          <p:nvPr/>
        </p:nvSpPr>
        <p:spPr>
          <a:xfrm>
            <a:off x="2849217" y="1113183"/>
            <a:ext cx="7845287" cy="1538883"/>
          </a:xfrm>
          <a:prstGeom prst="rect">
            <a:avLst/>
          </a:prstGeom>
          <a:noFill/>
        </p:spPr>
        <p:txBody>
          <a:bodyPr wrap="square" rtlCol="0">
            <a:spAutoFit/>
          </a:bodyPr>
          <a:lstStyle/>
          <a:p>
            <a:r>
              <a:rPr lang="en-US" altLang="zh-CN" sz="4000" dirty="0">
                <a:latin typeface="华文仿宋" panose="02010600040101010101" pitchFamily="2" charset="-122"/>
                <a:ea typeface="华文仿宋" panose="02010600040101010101" pitchFamily="2" charset="-122"/>
              </a:rPr>
              <a:t>	</a:t>
            </a:r>
            <a:r>
              <a:rPr lang="zh-CN" altLang="en-US" sz="5400" dirty="0">
                <a:latin typeface="华文仿宋" panose="02010600040101010101" pitchFamily="2" charset="-122"/>
                <a:ea typeface="华文仿宋" panose="02010600040101010101" pitchFamily="2" charset="-122"/>
              </a:rPr>
              <a:t>大炉石</a:t>
            </a:r>
            <a:endParaRPr lang="en-US" altLang="zh-CN" sz="5400" dirty="0">
              <a:latin typeface="华文仿宋" panose="02010600040101010101" pitchFamily="2" charset="-122"/>
              <a:ea typeface="华文仿宋" panose="02010600040101010101" pitchFamily="2" charset="-122"/>
            </a:endParaRPr>
          </a:p>
          <a:p>
            <a:pPr algn="r"/>
            <a:r>
              <a:rPr lang="en-US" altLang="zh-CN" sz="4000" i="1" dirty="0">
                <a:latin typeface="华文仿宋" panose="02010600040101010101" pitchFamily="2" charset="-122"/>
                <a:ea typeface="华文仿宋" panose="02010600040101010101" pitchFamily="2" charset="-122"/>
              </a:rPr>
              <a:t>——</a:t>
            </a:r>
            <a:r>
              <a:rPr lang="zh-CN" altLang="en-US" sz="4000" i="1" dirty="0">
                <a:latin typeface="华文仿宋" panose="02010600040101010101" pitchFamily="2" charset="-122"/>
                <a:ea typeface="华文仿宋" panose="02010600040101010101" pitchFamily="2" charset="-122"/>
              </a:rPr>
              <a:t>面向对象分析与设计</a:t>
            </a:r>
          </a:p>
        </p:txBody>
      </p:sp>
      <p:sp>
        <p:nvSpPr>
          <p:cNvPr id="4" name="文本框 3">
            <a:extLst>
              <a:ext uri="{FF2B5EF4-FFF2-40B4-BE49-F238E27FC236}">
                <a16:creationId xmlns:a16="http://schemas.microsoft.com/office/drawing/2014/main" id="{317A6B87-D7FD-47F2-9FA0-2E689E60D2E1}"/>
              </a:ext>
            </a:extLst>
          </p:cNvPr>
          <p:cNvSpPr txBox="1"/>
          <p:nvPr/>
        </p:nvSpPr>
        <p:spPr>
          <a:xfrm>
            <a:off x="7354956" y="5421651"/>
            <a:ext cx="3578087" cy="646331"/>
          </a:xfrm>
          <a:prstGeom prst="rect">
            <a:avLst/>
          </a:prstGeom>
          <a:noFill/>
        </p:spPr>
        <p:txBody>
          <a:bodyPr wrap="square" rtlCol="0">
            <a:spAutoFit/>
          </a:bodyPr>
          <a:lstStyle/>
          <a:p>
            <a:r>
              <a:rPr lang="zh-CN" altLang="en-US" b="1" dirty="0">
                <a:latin typeface="华文仿宋" panose="02010600040101010101" pitchFamily="2" charset="-122"/>
                <a:ea typeface="华文仿宋" panose="02010600040101010101" pitchFamily="2" charset="-122"/>
              </a:rPr>
              <a:t>第二次课堂研讨</a:t>
            </a:r>
            <a:endParaRPr lang="en-US" altLang="zh-CN" b="1" dirty="0">
              <a:latin typeface="华文仿宋" panose="02010600040101010101" pitchFamily="2" charset="-122"/>
              <a:ea typeface="华文仿宋" panose="02010600040101010101" pitchFamily="2" charset="-122"/>
            </a:endParaRPr>
          </a:p>
          <a:p>
            <a:r>
              <a:rPr lang="zh-CN" altLang="en-US" b="1" dirty="0">
                <a:latin typeface="华文仿宋" panose="02010600040101010101" pitchFamily="2" charset="-122"/>
                <a:ea typeface="华文仿宋" panose="02010600040101010101" pitchFamily="2" charset="-122"/>
              </a:rPr>
              <a:t>组员：杨丰远，王重熙，周盈坤</a:t>
            </a:r>
          </a:p>
        </p:txBody>
      </p:sp>
    </p:spTree>
    <p:extLst>
      <p:ext uri="{BB962C8B-B14F-4D97-AF65-F5344CB8AC3E}">
        <p14:creationId xmlns:p14="http://schemas.microsoft.com/office/powerpoint/2010/main" val="3193145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2"/>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整个类图</a:t>
            </a:r>
          </a:p>
        </p:txBody>
      </p:sp>
      <p:pic>
        <p:nvPicPr>
          <p:cNvPr id="3" name="图片 2"/>
          <p:cNvPicPr>
            <a:picLocks noChangeAspect="1"/>
          </p:cNvPicPr>
          <p:nvPr/>
        </p:nvPicPr>
        <p:blipFill>
          <a:blip r:embed="rId3"/>
          <a:stretch>
            <a:fillRect/>
          </a:stretch>
        </p:blipFill>
        <p:spPr>
          <a:xfrm>
            <a:off x="0" y="5218"/>
            <a:ext cx="11310628" cy="6964489"/>
          </a:xfrm>
          <a:prstGeom prst="rect">
            <a:avLst/>
          </a:prstGeom>
        </p:spPr>
      </p:pic>
    </p:spTree>
    <p:extLst>
      <p:ext uri="{BB962C8B-B14F-4D97-AF65-F5344CB8AC3E}">
        <p14:creationId xmlns:p14="http://schemas.microsoft.com/office/powerpoint/2010/main" val="324509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2"/>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634779" y="701474"/>
            <a:ext cx="10922442" cy="830997"/>
          </a:xfrm>
          <a:prstGeom prst="rect">
            <a:avLst/>
          </a:prstGeom>
          <a:noFill/>
        </p:spPr>
        <p:txBody>
          <a:bodyPr wrap="square" rtlCol="0">
            <a:spAutoFit/>
          </a:bodyPr>
          <a:lstStyle/>
          <a:p>
            <a:r>
              <a:rPr lang="zh-CN" altLang="en-US" sz="4800" i="1" dirty="0">
                <a:latin typeface="华文仿宋" panose="02010600040101010101" pitchFamily="2" charset="-122"/>
                <a:ea typeface="华文仿宋" panose="02010600040101010101" pitchFamily="2" charset="-122"/>
              </a:rPr>
              <a:t>玩家</a:t>
            </a:r>
            <a:r>
              <a:rPr lang="en-US" altLang="zh-CN" sz="4800" i="1" dirty="0">
                <a:latin typeface="华文仿宋" panose="02010600040101010101" pitchFamily="2" charset="-122"/>
                <a:ea typeface="华文仿宋" panose="02010600040101010101" pitchFamily="2" charset="-122"/>
              </a:rPr>
              <a:t>package</a:t>
            </a:r>
            <a:r>
              <a:rPr lang="zh-CN" altLang="en-US" sz="4800" i="1" dirty="0">
                <a:latin typeface="华文仿宋" panose="02010600040101010101" pitchFamily="2" charset="-122"/>
                <a:ea typeface="华文仿宋" panose="02010600040101010101" pitchFamily="2" charset="-122"/>
              </a:rPr>
              <a:t>中的类、类的属性及其方法</a:t>
            </a:r>
          </a:p>
        </p:txBody>
      </p:sp>
    </p:spTree>
    <p:extLst>
      <p:ext uri="{BB962C8B-B14F-4D97-AF65-F5344CB8AC3E}">
        <p14:creationId xmlns:p14="http://schemas.microsoft.com/office/powerpoint/2010/main" val="426800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2"/>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玩家</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pic>
        <p:nvPicPr>
          <p:cNvPr id="3" name="图片 2"/>
          <p:cNvPicPr>
            <a:picLocks noChangeAspect="1"/>
          </p:cNvPicPr>
          <p:nvPr/>
        </p:nvPicPr>
        <p:blipFill>
          <a:blip r:embed="rId3"/>
          <a:stretch>
            <a:fillRect/>
          </a:stretch>
        </p:blipFill>
        <p:spPr>
          <a:xfrm>
            <a:off x="0" y="0"/>
            <a:ext cx="8243668" cy="6888116"/>
          </a:xfrm>
          <a:prstGeom prst="rect">
            <a:avLst/>
          </a:prstGeom>
        </p:spPr>
      </p:pic>
    </p:spTree>
    <p:extLst>
      <p:ext uri="{BB962C8B-B14F-4D97-AF65-F5344CB8AC3E}">
        <p14:creationId xmlns:p14="http://schemas.microsoft.com/office/powerpoint/2010/main" val="121541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3"/>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玩家</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sp>
        <p:nvSpPr>
          <p:cNvPr id="3" name="Rectangle 2"/>
          <p:cNvSpPr>
            <a:spLocks noChangeArrowheads="1"/>
          </p:cNvSpPr>
          <p:nvPr/>
        </p:nvSpPr>
        <p:spPr bwMode="auto">
          <a:xfrm>
            <a:off x="-1" y="978498"/>
            <a:ext cx="156681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198426264"/>
              </p:ext>
            </p:extLst>
          </p:nvPr>
        </p:nvGraphicFramePr>
        <p:xfrm>
          <a:off x="781878" y="1024217"/>
          <a:ext cx="4712677" cy="5863305"/>
        </p:xfrm>
        <a:graphic>
          <a:graphicData uri="http://schemas.openxmlformats.org/presentationml/2006/ole">
            <mc:AlternateContent xmlns:mc="http://schemas.openxmlformats.org/markup-compatibility/2006">
              <mc:Choice xmlns:v="urn:schemas-microsoft-com:vml" Requires="v">
                <p:oleObj spid="_x0000_s1032" name="Visio" r:id="rId4" imgW="3667046" imgH="4562330" progId="Visio.Drawing.15">
                  <p:embed/>
                </p:oleObj>
              </mc:Choice>
              <mc:Fallback>
                <p:oleObj name="Visio" r:id="rId4" imgW="3667046" imgH="456233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878" y="1024217"/>
                        <a:ext cx="4712677" cy="5863305"/>
                      </a:xfrm>
                      <a:prstGeom prst="rect">
                        <a:avLst/>
                      </a:prstGeom>
                      <a:noFill/>
                    </p:spPr>
                  </p:pic>
                </p:oleObj>
              </mc:Fallback>
            </mc:AlternateContent>
          </a:graphicData>
        </a:graphic>
      </p:graphicFrame>
    </p:spTree>
    <p:extLst>
      <p:ext uri="{BB962C8B-B14F-4D97-AF65-F5344CB8AC3E}">
        <p14:creationId xmlns:p14="http://schemas.microsoft.com/office/powerpoint/2010/main" val="3350757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3"/>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玩家</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sp>
        <p:nvSpPr>
          <p:cNvPr id="3" name="Rectangle 2"/>
          <p:cNvSpPr>
            <a:spLocks noChangeArrowheads="1"/>
          </p:cNvSpPr>
          <p:nvPr/>
        </p:nvSpPr>
        <p:spPr bwMode="auto">
          <a:xfrm>
            <a:off x="-1" y="978498"/>
            <a:ext cx="156681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182879" y="1490114"/>
            <a:ext cx="197418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46435806"/>
              </p:ext>
            </p:extLst>
          </p:nvPr>
        </p:nvGraphicFramePr>
        <p:xfrm>
          <a:off x="400593" y="1024217"/>
          <a:ext cx="8864015" cy="5624621"/>
        </p:xfrm>
        <a:graphic>
          <a:graphicData uri="http://schemas.openxmlformats.org/presentationml/2006/ole">
            <mc:AlternateContent xmlns:mc="http://schemas.openxmlformats.org/markup-compatibility/2006">
              <mc:Choice xmlns:v="urn:schemas-microsoft-com:vml" Requires="v">
                <p:oleObj spid="_x0000_s2059" name="Visio" r:id="rId4" imgW="5238877" imgH="3324212" progId="Visio.Drawing.15">
                  <p:embed/>
                </p:oleObj>
              </mc:Choice>
              <mc:Fallback>
                <p:oleObj name="Visio" r:id="rId4" imgW="5238877" imgH="332421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93" y="1024217"/>
                        <a:ext cx="8864015" cy="5624621"/>
                      </a:xfrm>
                      <a:prstGeom prst="rect">
                        <a:avLst/>
                      </a:prstGeom>
                      <a:noFill/>
                    </p:spPr>
                  </p:pic>
                </p:oleObj>
              </mc:Fallback>
            </mc:AlternateContent>
          </a:graphicData>
        </a:graphic>
      </p:graphicFrame>
    </p:spTree>
    <p:extLst>
      <p:ext uri="{BB962C8B-B14F-4D97-AF65-F5344CB8AC3E}">
        <p14:creationId xmlns:p14="http://schemas.microsoft.com/office/powerpoint/2010/main" val="3333654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3"/>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玩家</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sp>
        <p:nvSpPr>
          <p:cNvPr id="3" name="Rectangle 2"/>
          <p:cNvSpPr>
            <a:spLocks noChangeArrowheads="1"/>
          </p:cNvSpPr>
          <p:nvPr/>
        </p:nvSpPr>
        <p:spPr bwMode="auto">
          <a:xfrm>
            <a:off x="-1" y="978498"/>
            <a:ext cx="156681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182879" y="1490114"/>
            <a:ext cx="197418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182879" y="793832"/>
            <a:ext cx="303587" cy="4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b="1"/>
          </a:p>
        </p:txBody>
      </p:sp>
      <p:graphicFrame>
        <p:nvGraphicFramePr>
          <p:cNvPr id="8" name="对象 7"/>
          <p:cNvGraphicFramePr>
            <a:graphicFrameLocks noChangeAspect="1"/>
          </p:cNvGraphicFramePr>
          <p:nvPr>
            <p:extLst>
              <p:ext uri="{D42A27DB-BD31-4B8C-83A1-F6EECF244321}">
                <p14:modId xmlns:p14="http://schemas.microsoft.com/office/powerpoint/2010/main" val="983153274"/>
              </p:ext>
            </p:extLst>
          </p:nvPr>
        </p:nvGraphicFramePr>
        <p:xfrm>
          <a:off x="182879" y="978498"/>
          <a:ext cx="8656321" cy="5870019"/>
        </p:xfrm>
        <a:graphic>
          <a:graphicData uri="http://schemas.openxmlformats.org/presentationml/2006/ole">
            <mc:AlternateContent xmlns:mc="http://schemas.openxmlformats.org/markup-compatibility/2006">
              <mc:Choice xmlns:v="urn:schemas-microsoft-com:vml" Requires="v">
                <p:oleObj spid="_x0000_s3080" name="Visio" r:id="rId4" imgW="6448494" imgH="4371883" progId="Visio.Drawing.15">
                  <p:embed/>
                </p:oleObj>
              </mc:Choice>
              <mc:Fallback>
                <p:oleObj name="Visio" r:id="rId4" imgW="6448494" imgH="4371883"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79" y="978498"/>
                        <a:ext cx="8656321" cy="5870019"/>
                      </a:xfrm>
                      <a:prstGeom prst="rect">
                        <a:avLst/>
                      </a:prstGeom>
                      <a:noFill/>
                    </p:spPr>
                  </p:pic>
                </p:oleObj>
              </mc:Fallback>
            </mc:AlternateContent>
          </a:graphicData>
        </a:graphic>
      </p:graphicFrame>
    </p:spTree>
    <p:extLst>
      <p:ext uri="{BB962C8B-B14F-4D97-AF65-F5344CB8AC3E}">
        <p14:creationId xmlns:p14="http://schemas.microsoft.com/office/powerpoint/2010/main" val="2663802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3"/>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玩家</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pic>
        <p:nvPicPr>
          <p:cNvPr id="3" name="图片 2"/>
          <p:cNvPicPr>
            <a:picLocks noChangeAspect="1"/>
          </p:cNvPicPr>
          <p:nvPr/>
        </p:nvPicPr>
        <p:blipFill>
          <a:blip r:embed="rId4"/>
          <a:stretch>
            <a:fillRect/>
          </a:stretch>
        </p:blipFill>
        <p:spPr>
          <a:xfrm>
            <a:off x="-1" y="0"/>
            <a:ext cx="11211951" cy="6888116"/>
          </a:xfrm>
          <a:prstGeom prst="rect">
            <a:avLst/>
          </a:prstGeom>
        </p:spPr>
      </p:pic>
    </p:spTree>
    <p:extLst>
      <p:ext uri="{BB962C8B-B14F-4D97-AF65-F5344CB8AC3E}">
        <p14:creationId xmlns:p14="http://schemas.microsoft.com/office/powerpoint/2010/main" val="194817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2"/>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184611" y="701474"/>
            <a:ext cx="11210218" cy="830997"/>
          </a:xfrm>
          <a:prstGeom prst="rect">
            <a:avLst/>
          </a:prstGeom>
          <a:noFill/>
        </p:spPr>
        <p:txBody>
          <a:bodyPr wrap="square" rtlCol="0">
            <a:spAutoFit/>
          </a:bodyPr>
          <a:lstStyle/>
          <a:p>
            <a:r>
              <a:rPr lang="zh-CN" altLang="en-US" sz="4800" i="1" dirty="0">
                <a:latin typeface="华文仿宋" panose="02010600040101010101" pitchFamily="2" charset="-122"/>
                <a:ea typeface="华文仿宋" panose="02010600040101010101" pitchFamily="2" charset="-122"/>
              </a:rPr>
              <a:t>资源库</a:t>
            </a:r>
            <a:r>
              <a:rPr lang="en-US" altLang="zh-CN" sz="4800" i="1" dirty="0">
                <a:latin typeface="华文仿宋" panose="02010600040101010101" pitchFamily="2" charset="-122"/>
                <a:ea typeface="华文仿宋" panose="02010600040101010101" pitchFamily="2" charset="-122"/>
              </a:rPr>
              <a:t>package</a:t>
            </a:r>
            <a:r>
              <a:rPr lang="zh-CN" altLang="en-US" sz="4800" i="1" dirty="0">
                <a:latin typeface="华文仿宋" panose="02010600040101010101" pitchFamily="2" charset="-122"/>
                <a:ea typeface="华文仿宋" panose="02010600040101010101" pitchFamily="2" charset="-122"/>
              </a:rPr>
              <a:t>中的类、类的属性及其方法</a:t>
            </a:r>
          </a:p>
        </p:txBody>
      </p:sp>
    </p:spTree>
    <p:extLst>
      <p:ext uri="{BB962C8B-B14F-4D97-AF65-F5344CB8AC3E}">
        <p14:creationId xmlns:p14="http://schemas.microsoft.com/office/powerpoint/2010/main" val="2634949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4"/>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资料库</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sp>
        <p:nvSpPr>
          <p:cNvPr id="3" name="Rectangle 2"/>
          <p:cNvSpPr>
            <a:spLocks noChangeArrowheads="1"/>
          </p:cNvSpPr>
          <p:nvPr/>
        </p:nvSpPr>
        <p:spPr bwMode="auto">
          <a:xfrm>
            <a:off x="436098" y="1490114"/>
            <a:ext cx="209835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51235471"/>
              </p:ext>
            </p:extLst>
          </p:nvPr>
        </p:nvGraphicFramePr>
        <p:xfrm>
          <a:off x="781878" y="1761140"/>
          <a:ext cx="4998047" cy="2519177"/>
        </p:xfrm>
        <a:graphic>
          <a:graphicData uri="http://schemas.openxmlformats.org/presentationml/2006/ole">
            <mc:AlternateContent xmlns:mc="http://schemas.openxmlformats.org/markup-compatibility/2006">
              <mc:Choice xmlns:v="urn:schemas-microsoft-com:vml" Requires="v">
                <p:oleObj spid="_x0000_s5128" name="Visio" r:id="rId5" imgW="2362153" imgH="1190612" progId="Visio.Drawing.15">
                  <p:embed/>
                </p:oleObj>
              </mc:Choice>
              <mc:Fallback>
                <p:oleObj name="Visio" r:id="rId5" imgW="2362153" imgH="1190612"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878" y="1761140"/>
                        <a:ext cx="4998047" cy="2519177"/>
                      </a:xfrm>
                      <a:prstGeom prst="rect">
                        <a:avLst/>
                      </a:prstGeom>
                      <a:noFill/>
                    </p:spPr>
                  </p:pic>
                </p:oleObj>
              </mc:Fallback>
            </mc:AlternateContent>
          </a:graphicData>
        </a:graphic>
      </p:graphicFrame>
    </p:spTree>
    <p:extLst>
      <p:ext uri="{BB962C8B-B14F-4D97-AF65-F5344CB8AC3E}">
        <p14:creationId xmlns:p14="http://schemas.microsoft.com/office/powerpoint/2010/main" val="3872267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3"/>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资料库</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sp>
        <p:nvSpPr>
          <p:cNvPr id="3" name="Rectangle 2"/>
          <p:cNvSpPr>
            <a:spLocks noChangeArrowheads="1"/>
          </p:cNvSpPr>
          <p:nvPr/>
        </p:nvSpPr>
        <p:spPr bwMode="auto">
          <a:xfrm>
            <a:off x="781878" y="1675111"/>
            <a:ext cx="172295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298528569"/>
              </p:ext>
            </p:extLst>
          </p:nvPr>
        </p:nvGraphicFramePr>
        <p:xfrm>
          <a:off x="781877" y="1675112"/>
          <a:ext cx="6260515" cy="2722717"/>
        </p:xfrm>
        <a:graphic>
          <a:graphicData uri="http://schemas.openxmlformats.org/presentationml/2006/ole">
            <mc:AlternateContent xmlns:mc="http://schemas.openxmlformats.org/markup-compatibility/2006">
              <mc:Choice xmlns:v="urn:schemas-microsoft-com:vml" Requires="v">
                <p:oleObj spid="_x0000_s6153" name="Visio" r:id="rId4" imgW="3438721" imgH="1495412" progId="Visio.Drawing.15">
                  <p:embed/>
                </p:oleObj>
              </mc:Choice>
              <mc:Fallback>
                <p:oleObj name="Visio" r:id="rId4" imgW="3438721" imgH="149541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877" y="1675112"/>
                        <a:ext cx="6260515" cy="2722717"/>
                      </a:xfrm>
                      <a:prstGeom prst="rect">
                        <a:avLst/>
                      </a:prstGeom>
                      <a:noFill/>
                    </p:spPr>
                  </p:pic>
                </p:oleObj>
              </mc:Fallback>
            </mc:AlternateContent>
          </a:graphicData>
        </a:graphic>
      </p:graphicFrame>
    </p:spTree>
    <p:extLst>
      <p:ext uri="{BB962C8B-B14F-4D97-AF65-F5344CB8AC3E}">
        <p14:creationId xmlns:p14="http://schemas.microsoft.com/office/powerpoint/2010/main" val="3535165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22DBF0-23D6-4AE1-867B-6FD5CDF5E762}"/>
              </a:ext>
            </a:extLst>
          </p:cNvPr>
          <p:cNvPicPr>
            <a:picLocks noChangeAspect="1"/>
          </p:cNvPicPr>
          <p:nvPr/>
        </p:nvPicPr>
        <p:blipFill>
          <a:blip r:embed="rId2"/>
          <a:stretch>
            <a:fillRect/>
          </a:stretch>
        </p:blipFill>
        <p:spPr>
          <a:xfrm>
            <a:off x="0" y="5218"/>
            <a:ext cx="12192000" cy="6852782"/>
          </a:xfrm>
          <a:prstGeom prst="rect">
            <a:avLst/>
          </a:prstGeom>
        </p:spPr>
      </p:pic>
      <p:sp>
        <p:nvSpPr>
          <p:cNvPr id="3" name="文本框 2">
            <a:extLst>
              <a:ext uri="{FF2B5EF4-FFF2-40B4-BE49-F238E27FC236}">
                <a16:creationId xmlns:a16="http://schemas.microsoft.com/office/drawing/2014/main" id="{CD38D020-EEBF-4654-BF22-D1F68018FC41}"/>
              </a:ext>
            </a:extLst>
          </p:cNvPr>
          <p:cNvSpPr txBox="1"/>
          <p:nvPr/>
        </p:nvSpPr>
        <p:spPr>
          <a:xfrm>
            <a:off x="692080" y="5892632"/>
            <a:ext cx="4744278" cy="400110"/>
          </a:xfrm>
          <a:prstGeom prst="rect">
            <a:avLst/>
          </a:prstGeom>
          <a:noFill/>
        </p:spPr>
        <p:txBody>
          <a:bodyPr wrap="square" rtlCol="0">
            <a:spAutoFit/>
          </a:bodyPr>
          <a:lstStyle/>
          <a:p>
            <a:r>
              <a:rPr lang="zh-CN" altLang="en-US" sz="2000" dirty="0">
                <a:latin typeface="华文仿宋" panose="02010600040101010101" pitchFamily="2" charset="-122"/>
                <a:ea typeface="华文仿宋" panose="02010600040101010101" pitchFamily="2" charset="-122"/>
              </a:rPr>
              <a:t>设计这个桌游，我们需要什么？</a:t>
            </a:r>
          </a:p>
        </p:txBody>
      </p:sp>
      <p:pic>
        <p:nvPicPr>
          <p:cNvPr id="4" name="图片 3">
            <a:extLst>
              <a:ext uri="{FF2B5EF4-FFF2-40B4-BE49-F238E27FC236}">
                <a16:creationId xmlns:a16="http://schemas.microsoft.com/office/drawing/2014/main" id="{00BF3D80-8051-4F17-B432-16FB95AD4444}"/>
              </a:ext>
            </a:extLst>
          </p:cNvPr>
          <p:cNvPicPr>
            <a:picLocks noChangeAspect="1"/>
          </p:cNvPicPr>
          <p:nvPr/>
        </p:nvPicPr>
        <p:blipFill>
          <a:blip r:embed="rId3"/>
          <a:stretch>
            <a:fillRect/>
          </a:stretch>
        </p:blipFill>
        <p:spPr>
          <a:xfrm>
            <a:off x="366227" y="2586451"/>
            <a:ext cx="4298540" cy="2740923"/>
          </a:xfrm>
          <a:prstGeom prst="rect">
            <a:avLst/>
          </a:prstGeom>
        </p:spPr>
      </p:pic>
      <p:sp>
        <p:nvSpPr>
          <p:cNvPr id="5" name="文本框 4">
            <a:extLst>
              <a:ext uri="{FF2B5EF4-FFF2-40B4-BE49-F238E27FC236}">
                <a16:creationId xmlns:a16="http://schemas.microsoft.com/office/drawing/2014/main" id="{1F6E6E4B-5440-42BB-9A4E-98E8ADEEBF02}"/>
              </a:ext>
            </a:extLst>
          </p:cNvPr>
          <p:cNvSpPr txBox="1"/>
          <p:nvPr/>
        </p:nvSpPr>
        <p:spPr>
          <a:xfrm>
            <a:off x="1775790" y="4731367"/>
            <a:ext cx="2994992" cy="400110"/>
          </a:xfrm>
          <a:prstGeom prst="rect">
            <a:avLst/>
          </a:prstGeom>
          <a:noFill/>
        </p:spPr>
        <p:txBody>
          <a:bodyPr wrap="square" rtlCol="0">
            <a:spAutoFit/>
          </a:bodyPr>
          <a:lstStyle/>
          <a:p>
            <a:r>
              <a:rPr lang="zh-CN" altLang="en-US" sz="2000" dirty="0">
                <a:latin typeface="华文仿宋" panose="02010600040101010101" pitchFamily="2" charset="-122"/>
                <a:ea typeface="华文仿宋" panose="02010600040101010101" pitchFamily="2" charset="-122"/>
              </a:rPr>
              <a:t>游戏玩家</a:t>
            </a:r>
          </a:p>
        </p:txBody>
      </p:sp>
      <p:pic>
        <p:nvPicPr>
          <p:cNvPr id="6" name="图片 5">
            <a:extLst>
              <a:ext uri="{FF2B5EF4-FFF2-40B4-BE49-F238E27FC236}">
                <a16:creationId xmlns:a16="http://schemas.microsoft.com/office/drawing/2014/main" id="{FE1F2EC6-98E9-41C0-8E44-99F1801F584F}"/>
              </a:ext>
            </a:extLst>
          </p:cNvPr>
          <p:cNvPicPr>
            <a:picLocks noChangeAspect="1"/>
          </p:cNvPicPr>
          <p:nvPr/>
        </p:nvPicPr>
        <p:blipFill>
          <a:blip r:embed="rId4"/>
          <a:stretch>
            <a:fillRect/>
          </a:stretch>
        </p:blipFill>
        <p:spPr>
          <a:xfrm>
            <a:off x="5703127" y="1161584"/>
            <a:ext cx="4735030" cy="1346716"/>
          </a:xfrm>
          <a:prstGeom prst="rect">
            <a:avLst/>
          </a:prstGeom>
        </p:spPr>
      </p:pic>
      <p:sp>
        <p:nvSpPr>
          <p:cNvPr id="7" name="文本框 6">
            <a:extLst>
              <a:ext uri="{FF2B5EF4-FFF2-40B4-BE49-F238E27FC236}">
                <a16:creationId xmlns:a16="http://schemas.microsoft.com/office/drawing/2014/main" id="{46385FF2-8CCE-483B-B3A7-97511FEA60D7}"/>
              </a:ext>
            </a:extLst>
          </p:cNvPr>
          <p:cNvSpPr txBox="1"/>
          <p:nvPr/>
        </p:nvSpPr>
        <p:spPr>
          <a:xfrm>
            <a:off x="7527235" y="2499158"/>
            <a:ext cx="1563757" cy="400110"/>
          </a:xfrm>
          <a:prstGeom prst="rect">
            <a:avLst/>
          </a:prstGeom>
          <a:noFill/>
        </p:spPr>
        <p:txBody>
          <a:bodyPr wrap="square" rtlCol="0">
            <a:spAutoFit/>
          </a:bodyPr>
          <a:lstStyle/>
          <a:p>
            <a:r>
              <a:rPr lang="zh-CN" altLang="en-US" sz="2000" dirty="0">
                <a:latin typeface="华文仿宋" panose="02010600040101010101" pitchFamily="2" charset="-122"/>
                <a:ea typeface="华文仿宋" panose="02010600040101010101" pitchFamily="2" charset="-122"/>
              </a:rPr>
              <a:t>炉石英雄</a:t>
            </a:r>
          </a:p>
        </p:txBody>
      </p:sp>
      <p:pic>
        <p:nvPicPr>
          <p:cNvPr id="8" name="图片 7">
            <a:extLst>
              <a:ext uri="{FF2B5EF4-FFF2-40B4-BE49-F238E27FC236}">
                <a16:creationId xmlns:a16="http://schemas.microsoft.com/office/drawing/2014/main" id="{E7A75A41-2C3D-4B72-889B-3EE215D4876E}"/>
              </a:ext>
            </a:extLst>
          </p:cNvPr>
          <p:cNvPicPr>
            <a:picLocks noChangeAspect="1"/>
          </p:cNvPicPr>
          <p:nvPr/>
        </p:nvPicPr>
        <p:blipFill>
          <a:blip r:embed="rId5"/>
          <a:stretch>
            <a:fillRect/>
          </a:stretch>
        </p:blipFill>
        <p:spPr>
          <a:xfrm>
            <a:off x="5465278" y="3320499"/>
            <a:ext cx="5201405" cy="2133295"/>
          </a:xfrm>
          <a:prstGeom prst="rect">
            <a:avLst/>
          </a:prstGeom>
        </p:spPr>
      </p:pic>
      <p:sp>
        <p:nvSpPr>
          <p:cNvPr id="9" name="文本框 8">
            <a:extLst>
              <a:ext uri="{FF2B5EF4-FFF2-40B4-BE49-F238E27FC236}">
                <a16:creationId xmlns:a16="http://schemas.microsoft.com/office/drawing/2014/main" id="{C2AA97AE-335F-412B-8D9F-76EB82D98AB3}"/>
              </a:ext>
            </a:extLst>
          </p:cNvPr>
          <p:cNvSpPr txBox="1"/>
          <p:nvPr/>
        </p:nvSpPr>
        <p:spPr>
          <a:xfrm>
            <a:off x="7853945" y="5514217"/>
            <a:ext cx="1722782" cy="400110"/>
          </a:xfrm>
          <a:prstGeom prst="rect">
            <a:avLst/>
          </a:prstGeom>
          <a:noFill/>
        </p:spPr>
        <p:txBody>
          <a:bodyPr wrap="square" rtlCol="0">
            <a:spAutoFit/>
          </a:bodyPr>
          <a:lstStyle/>
          <a:p>
            <a:r>
              <a:rPr lang="zh-CN" altLang="en-US" sz="2000" dirty="0">
                <a:latin typeface="华文仿宋" panose="02010600040101010101" pitchFamily="2" charset="-122"/>
                <a:ea typeface="华文仿宋" panose="02010600040101010101" pitchFamily="2" charset="-122"/>
              </a:rPr>
              <a:t>卡牌</a:t>
            </a:r>
          </a:p>
        </p:txBody>
      </p:sp>
      <p:sp>
        <p:nvSpPr>
          <p:cNvPr id="10" name="文本框 9">
            <a:extLst>
              <a:ext uri="{FF2B5EF4-FFF2-40B4-BE49-F238E27FC236}">
                <a16:creationId xmlns:a16="http://schemas.microsoft.com/office/drawing/2014/main" id="{0A53C85A-E321-48F0-A8E6-4D5EDC31CB29}"/>
              </a:ext>
            </a:extLst>
          </p:cNvPr>
          <p:cNvSpPr txBox="1"/>
          <p:nvPr/>
        </p:nvSpPr>
        <p:spPr>
          <a:xfrm>
            <a:off x="0" y="44792"/>
            <a:ext cx="7566992" cy="1077218"/>
          </a:xfrm>
          <a:prstGeom prst="rect">
            <a:avLst/>
          </a:prstGeom>
          <a:noFill/>
        </p:spPr>
        <p:txBody>
          <a:bodyPr wrap="square" rtlCol="0">
            <a:spAutoFit/>
          </a:bodyPr>
          <a:lstStyle/>
          <a:p>
            <a:r>
              <a:rPr lang="zh-CN" altLang="en-US" sz="3200" dirty="0">
                <a:latin typeface="华文仿宋" panose="02010600040101010101" pitchFamily="2" charset="-122"/>
                <a:ea typeface="华文仿宋" panose="02010600040101010101" pitchFamily="2" charset="-122"/>
              </a:rPr>
              <a:t>首先还是让我们快速回顾一下我们组的需求分析以便抽象出我们的类出来</a:t>
            </a:r>
          </a:p>
        </p:txBody>
      </p:sp>
    </p:spTree>
    <p:extLst>
      <p:ext uri="{BB962C8B-B14F-4D97-AF65-F5344CB8AC3E}">
        <p14:creationId xmlns:p14="http://schemas.microsoft.com/office/powerpoint/2010/main" val="2035930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3"/>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资料库</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sp>
        <p:nvSpPr>
          <p:cNvPr id="3" name="Rectangle 2"/>
          <p:cNvSpPr>
            <a:spLocks noChangeArrowheads="1"/>
          </p:cNvSpPr>
          <p:nvPr/>
        </p:nvSpPr>
        <p:spPr bwMode="auto">
          <a:xfrm>
            <a:off x="-160946" y="4024153"/>
            <a:ext cx="13588402" cy="4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421026279"/>
              </p:ext>
            </p:extLst>
          </p:nvPr>
        </p:nvGraphicFramePr>
        <p:xfrm>
          <a:off x="-470436" y="2223488"/>
          <a:ext cx="12832390" cy="2967490"/>
        </p:xfrm>
        <a:graphic>
          <a:graphicData uri="http://schemas.openxmlformats.org/presentationml/2006/ole">
            <mc:AlternateContent xmlns:mc="http://schemas.openxmlformats.org/markup-compatibility/2006">
              <mc:Choice xmlns:v="urn:schemas-microsoft-com:vml" Requires="v">
                <p:oleObj spid="_x0000_s7176" name="Visio" r:id="rId4" imgW="13077885" imgH="3029081" progId="Visio.Drawing.15">
                  <p:embed/>
                </p:oleObj>
              </mc:Choice>
              <mc:Fallback>
                <p:oleObj name="Visio" r:id="rId4" imgW="13077885" imgH="3029081" progId="Visio.Drawing.15">
                  <p:embed/>
                  <p:pic>
                    <p:nvPicPr>
                      <p:cNvPr id="0" name="Object 1"/>
                      <p:cNvPicPr>
                        <a:picLocks noChangeAspect="1" noChangeArrowheads="1"/>
                      </p:cNvPicPr>
                      <p:nvPr/>
                    </p:nvPicPr>
                    <p:blipFill>
                      <a:blip r:embed="rId5"/>
                      <a:srcRect/>
                      <a:stretch>
                        <a:fillRect/>
                      </a:stretch>
                    </p:blipFill>
                    <p:spPr bwMode="auto">
                      <a:xfrm>
                        <a:off x="-470436" y="2223488"/>
                        <a:ext cx="12832390" cy="2967490"/>
                      </a:xfrm>
                      <a:prstGeom prst="rect">
                        <a:avLst/>
                      </a:prstGeom>
                      <a:noFill/>
                    </p:spPr>
                  </p:pic>
                </p:oleObj>
              </mc:Fallback>
            </mc:AlternateContent>
          </a:graphicData>
        </a:graphic>
      </p:graphicFrame>
    </p:spTree>
    <p:extLst>
      <p:ext uri="{BB962C8B-B14F-4D97-AF65-F5344CB8AC3E}">
        <p14:creationId xmlns:p14="http://schemas.microsoft.com/office/powerpoint/2010/main" val="2440473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3"/>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资料库</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sp>
        <p:nvSpPr>
          <p:cNvPr id="3" name="Rectangle 2"/>
          <p:cNvSpPr>
            <a:spLocks noChangeArrowheads="1"/>
          </p:cNvSpPr>
          <p:nvPr/>
        </p:nvSpPr>
        <p:spPr bwMode="auto">
          <a:xfrm>
            <a:off x="407963" y="978498"/>
            <a:ext cx="137162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683163271"/>
              </p:ext>
            </p:extLst>
          </p:nvPr>
        </p:nvGraphicFramePr>
        <p:xfrm>
          <a:off x="1603716" y="978499"/>
          <a:ext cx="5936566" cy="5840124"/>
        </p:xfrm>
        <a:graphic>
          <a:graphicData uri="http://schemas.openxmlformats.org/presentationml/2006/ole">
            <mc:AlternateContent xmlns:mc="http://schemas.openxmlformats.org/markup-compatibility/2006">
              <mc:Choice xmlns:v="urn:schemas-microsoft-com:vml" Requires="v">
                <p:oleObj spid="_x0000_s8199" name="Visio" r:id="rId4" imgW="6591197" imgH="6486564" progId="Visio.Drawing.15">
                  <p:embed/>
                </p:oleObj>
              </mc:Choice>
              <mc:Fallback>
                <p:oleObj name="Visio" r:id="rId4" imgW="6591197" imgH="648656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3716" y="978499"/>
                        <a:ext cx="5936566" cy="5840124"/>
                      </a:xfrm>
                      <a:prstGeom prst="rect">
                        <a:avLst/>
                      </a:prstGeom>
                      <a:noFill/>
                    </p:spPr>
                  </p:pic>
                </p:oleObj>
              </mc:Fallback>
            </mc:AlternateContent>
          </a:graphicData>
        </a:graphic>
      </p:graphicFrame>
    </p:spTree>
    <p:extLst>
      <p:ext uri="{BB962C8B-B14F-4D97-AF65-F5344CB8AC3E}">
        <p14:creationId xmlns:p14="http://schemas.microsoft.com/office/powerpoint/2010/main" val="108462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2"/>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184611" y="701474"/>
            <a:ext cx="11210218" cy="830997"/>
          </a:xfrm>
          <a:prstGeom prst="rect">
            <a:avLst/>
          </a:prstGeom>
          <a:noFill/>
        </p:spPr>
        <p:txBody>
          <a:bodyPr wrap="square" rtlCol="0">
            <a:spAutoFit/>
          </a:bodyPr>
          <a:lstStyle/>
          <a:p>
            <a:r>
              <a:rPr lang="zh-CN" altLang="en-US" sz="4800" i="1" dirty="0">
                <a:latin typeface="华文仿宋" panose="02010600040101010101" pitchFamily="2" charset="-122"/>
                <a:ea typeface="华文仿宋" panose="02010600040101010101" pitchFamily="2" charset="-122"/>
              </a:rPr>
              <a:t>系统</a:t>
            </a:r>
            <a:r>
              <a:rPr lang="en-US" altLang="zh-CN" sz="4800" i="1" dirty="0">
                <a:latin typeface="华文仿宋" panose="02010600040101010101" pitchFamily="2" charset="-122"/>
                <a:ea typeface="华文仿宋" panose="02010600040101010101" pitchFamily="2" charset="-122"/>
              </a:rPr>
              <a:t>package</a:t>
            </a:r>
            <a:r>
              <a:rPr lang="zh-CN" altLang="en-US" sz="4800" i="1" dirty="0">
                <a:latin typeface="华文仿宋" panose="02010600040101010101" pitchFamily="2" charset="-122"/>
                <a:ea typeface="华文仿宋" panose="02010600040101010101" pitchFamily="2" charset="-122"/>
              </a:rPr>
              <a:t>中的类、类的属性及其方法</a:t>
            </a:r>
          </a:p>
        </p:txBody>
      </p:sp>
    </p:spTree>
    <p:extLst>
      <p:ext uri="{BB962C8B-B14F-4D97-AF65-F5344CB8AC3E}">
        <p14:creationId xmlns:p14="http://schemas.microsoft.com/office/powerpoint/2010/main" val="1309195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3"/>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系统</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sp>
        <p:nvSpPr>
          <p:cNvPr id="3" name="Rectangle 2"/>
          <p:cNvSpPr>
            <a:spLocks noChangeArrowheads="1"/>
          </p:cNvSpPr>
          <p:nvPr/>
        </p:nvSpPr>
        <p:spPr bwMode="auto">
          <a:xfrm>
            <a:off x="633045" y="1688122"/>
            <a:ext cx="167759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169478686"/>
              </p:ext>
            </p:extLst>
          </p:nvPr>
        </p:nvGraphicFramePr>
        <p:xfrm>
          <a:off x="1193847" y="1688122"/>
          <a:ext cx="5020270" cy="2546252"/>
        </p:xfrm>
        <a:graphic>
          <a:graphicData uri="http://schemas.openxmlformats.org/presentationml/2006/ole">
            <mc:AlternateContent xmlns:mc="http://schemas.openxmlformats.org/markup-compatibility/2006">
              <mc:Choice xmlns:v="urn:schemas-microsoft-com:vml" Requires="v">
                <p:oleObj spid="_x0000_s9223" name="Visio" r:id="rId4" imgW="2647979" imgH="1343222" progId="Visio.Drawing.15">
                  <p:embed/>
                </p:oleObj>
              </mc:Choice>
              <mc:Fallback>
                <p:oleObj name="Visio" r:id="rId4" imgW="2647979" imgH="134322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847" y="1688122"/>
                        <a:ext cx="5020270" cy="2546252"/>
                      </a:xfrm>
                      <a:prstGeom prst="rect">
                        <a:avLst/>
                      </a:prstGeom>
                      <a:noFill/>
                    </p:spPr>
                  </p:pic>
                </p:oleObj>
              </mc:Fallback>
            </mc:AlternateContent>
          </a:graphicData>
        </a:graphic>
      </p:graphicFrame>
    </p:spTree>
    <p:extLst>
      <p:ext uri="{BB962C8B-B14F-4D97-AF65-F5344CB8AC3E}">
        <p14:creationId xmlns:p14="http://schemas.microsoft.com/office/powerpoint/2010/main" val="3461777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3"/>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系统</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sp>
        <p:nvSpPr>
          <p:cNvPr id="3" name="Rectangle 2"/>
          <p:cNvSpPr>
            <a:spLocks noChangeArrowheads="1"/>
          </p:cNvSpPr>
          <p:nvPr/>
        </p:nvSpPr>
        <p:spPr bwMode="auto">
          <a:xfrm>
            <a:off x="1188277" y="1699064"/>
            <a:ext cx="225903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180582671"/>
              </p:ext>
            </p:extLst>
          </p:nvPr>
        </p:nvGraphicFramePr>
        <p:xfrm>
          <a:off x="1188278" y="1699065"/>
          <a:ext cx="4743902" cy="3193366"/>
        </p:xfrm>
        <a:graphic>
          <a:graphicData uri="http://schemas.openxmlformats.org/presentationml/2006/ole">
            <mc:AlternateContent xmlns:mc="http://schemas.openxmlformats.org/markup-compatibility/2006">
              <mc:Choice xmlns:v="urn:schemas-microsoft-com:vml" Requires="v">
                <p:oleObj spid="_x0000_s10247" name="Visio" r:id="rId4" imgW="2447775" imgH="1648022" progId="Visio.Drawing.15">
                  <p:embed/>
                </p:oleObj>
              </mc:Choice>
              <mc:Fallback>
                <p:oleObj name="Visio" r:id="rId4" imgW="2447775" imgH="164802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8278" y="1699065"/>
                        <a:ext cx="4743902" cy="3193366"/>
                      </a:xfrm>
                      <a:prstGeom prst="rect">
                        <a:avLst/>
                      </a:prstGeom>
                      <a:noFill/>
                    </p:spPr>
                  </p:pic>
                </p:oleObj>
              </mc:Fallback>
            </mc:AlternateContent>
          </a:graphicData>
        </a:graphic>
      </p:graphicFrame>
    </p:spTree>
    <p:extLst>
      <p:ext uri="{BB962C8B-B14F-4D97-AF65-F5344CB8AC3E}">
        <p14:creationId xmlns:p14="http://schemas.microsoft.com/office/powerpoint/2010/main" val="776747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3"/>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系统</a:t>
            </a:r>
            <a:r>
              <a:rPr lang="en-US" altLang="zh-CN" sz="2400" i="1" dirty="0">
                <a:solidFill>
                  <a:schemeClr val="bg1">
                    <a:lumMod val="75000"/>
                  </a:schemeClr>
                </a:solidFill>
                <a:latin typeface="华文仿宋" panose="02010600040101010101" pitchFamily="2" charset="-122"/>
                <a:ea typeface="华文仿宋" panose="02010600040101010101" pitchFamily="2" charset="-122"/>
              </a:rPr>
              <a:t>package</a:t>
            </a:r>
            <a:r>
              <a:rPr lang="zh-CN" altLang="en-US" sz="2400" i="1" dirty="0">
                <a:solidFill>
                  <a:schemeClr val="bg1">
                    <a:lumMod val="75000"/>
                  </a:schemeClr>
                </a:solidFill>
                <a:latin typeface="华文仿宋" panose="02010600040101010101" pitchFamily="2" charset="-122"/>
                <a:ea typeface="华文仿宋" panose="02010600040101010101" pitchFamily="2" charset="-122"/>
              </a:rPr>
              <a:t>中的类、类的属性及其方法</a:t>
            </a:r>
          </a:p>
        </p:txBody>
      </p:sp>
      <p:sp>
        <p:nvSpPr>
          <p:cNvPr id="3" name="Rectangle 2"/>
          <p:cNvSpPr>
            <a:spLocks noChangeArrowheads="1"/>
          </p:cNvSpPr>
          <p:nvPr/>
        </p:nvSpPr>
        <p:spPr bwMode="auto">
          <a:xfrm>
            <a:off x="196946" y="1542714"/>
            <a:ext cx="135225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065557813"/>
              </p:ext>
            </p:extLst>
          </p:nvPr>
        </p:nvGraphicFramePr>
        <p:xfrm>
          <a:off x="196947" y="1136315"/>
          <a:ext cx="4424448" cy="3718602"/>
        </p:xfrm>
        <a:graphic>
          <a:graphicData uri="http://schemas.openxmlformats.org/presentationml/2006/ole">
            <mc:AlternateContent xmlns:mc="http://schemas.openxmlformats.org/markup-compatibility/2006">
              <mc:Choice xmlns:v="urn:schemas-microsoft-com:vml" Requires="v">
                <p:oleObj spid="_x0000_s11281" name="Visio" r:id="rId4" imgW="2447775" imgH="2057505" progId="Visio.Drawing.15">
                  <p:embed/>
                </p:oleObj>
              </mc:Choice>
              <mc:Fallback>
                <p:oleObj name="Visio" r:id="rId4" imgW="2447775" imgH="205750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947" y="1136315"/>
                        <a:ext cx="4424448" cy="3718602"/>
                      </a:xfrm>
                      <a:prstGeom prst="rect">
                        <a:avLst/>
                      </a:prstGeom>
                      <a:noFill/>
                    </p:spPr>
                  </p:pic>
                </p:oleObj>
              </mc:Fallback>
            </mc:AlternateContent>
          </a:graphicData>
        </a:graphic>
      </p:graphicFrame>
      <p:sp>
        <p:nvSpPr>
          <p:cNvPr id="6" name="Rectangle 4"/>
          <p:cNvSpPr>
            <a:spLocks noChangeArrowheads="1"/>
          </p:cNvSpPr>
          <p:nvPr/>
        </p:nvSpPr>
        <p:spPr bwMode="auto">
          <a:xfrm>
            <a:off x="5303519" y="1542712"/>
            <a:ext cx="186219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689487230"/>
              </p:ext>
            </p:extLst>
          </p:nvPr>
        </p:nvGraphicFramePr>
        <p:xfrm>
          <a:off x="5303520" y="1136313"/>
          <a:ext cx="4648255" cy="3718604"/>
        </p:xfrm>
        <a:graphic>
          <a:graphicData uri="http://schemas.openxmlformats.org/presentationml/2006/ole">
            <mc:AlternateContent xmlns:mc="http://schemas.openxmlformats.org/markup-compatibility/2006">
              <mc:Choice xmlns:v="urn:schemas-microsoft-com:vml" Requires="v">
                <p:oleObj spid="_x0000_s11282" name="Visio" r:id="rId6" imgW="2428888" imgH="1943153" progId="Visio.Drawing.15">
                  <p:embed/>
                </p:oleObj>
              </mc:Choice>
              <mc:Fallback>
                <p:oleObj name="Visio" r:id="rId6" imgW="2428888" imgH="1943153"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3520" y="1136313"/>
                        <a:ext cx="4648255" cy="3718604"/>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161479573"/>
              </p:ext>
            </p:extLst>
          </p:nvPr>
        </p:nvGraphicFramePr>
        <p:xfrm>
          <a:off x="2720394" y="5107247"/>
          <a:ext cx="4237803" cy="1750753"/>
        </p:xfrm>
        <a:graphic>
          <a:graphicData uri="http://schemas.openxmlformats.org/presentationml/2006/ole">
            <mc:AlternateContent xmlns:mc="http://schemas.openxmlformats.org/markup-compatibility/2006">
              <mc:Choice xmlns:v="urn:schemas-microsoft-com:vml" Requires="v">
                <p:oleObj spid="_x0000_s11283" name="Visio" r:id="rId8" imgW="2467082" imgH="1019083" progId="Visio.Drawing.15">
                  <p:embed/>
                </p:oleObj>
              </mc:Choice>
              <mc:Fallback>
                <p:oleObj name="Visio" r:id="rId8" imgW="2467082" imgH="1019083" progId="Visio.Drawing.15">
                  <p:embed/>
                  <p:pic>
                    <p:nvPicPr>
                      <p:cNvPr id="9"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0394" y="5107247"/>
                        <a:ext cx="4237803" cy="1750753"/>
                      </a:xfrm>
                      <a:prstGeom prst="rect">
                        <a:avLst/>
                      </a:prstGeom>
                      <a:noFill/>
                    </p:spPr>
                  </p:pic>
                </p:oleObj>
              </mc:Fallback>
            </mc:AlternateContent>
          </a:graphicData>
        </a:graphic>
      </p:graphicFrame>
    </p:spTree>
    <p:extLst>
      <p:ext uri="{BB962C8B-B14F-4D97-AF65-F5344CB8AC3E}">
        <p14:creationId xmlns:p14="http://schemas.microsoft.com/office/powerpoint/2010/main" val="3600713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2"/>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184611" y="701474"/>
            <a:ext cx="11210218" cy="830997"/>
          </a:xfrm>
          <a:prstGeom prst="rect">
            <a:avLst/>
          </a:prstGeom>
          <a:noFill/>
        </p:spPr>
        <p:txBody>
          <a:bodyPr wrap="square" rtlCol="0">
            <a:spAutoFit/>
          </a:bodyPr>
          <a:lstStyle/>
          <a:p>
            <a:r>
              <a:rPr lang="zh-CN" altLang="en-US" sz="4800" i="1" dirty="0">
                <a:latin typeface="华文仿宋" panose="02010600040101010101" pitchFamily="2" charset="-122"/>
                <a:ea typeface="华文仿宋" panose="02010600040101010101" pitchFamily="2" charset="-122"/>
              </a:rPr>
              <a:t>三个</a:t>
            </a:r>
            <a:r>
              <a:rPr lang="en-US" altLang="zh-CN" sz="4800" i="1" dirty="0">
                <a:latin typeface="华文仿宋" panose="02010600040101010101" pitchFamily="2" charset="-122"/>
                <a:ea typeface="华文仿宋" panose="02010600040101010101" pitchFamily="2" charset="-122"/>
              </a:rPr>
              <a:t>package</a:t>
            </a:r>
            <a:r>
              <a:rPr lang="zh-CN" altLang="en-US" sz="4800" i="1" dirty="0">
                <a:latin typeface="华文仿宋" panose="02010600040101010101" pitchFamily="2" charset="-122"/>
                <a:ea typeface="华文仿宋" panose="02010600040101010101" pitchFamily="2" charset="-122"/>
              </a:rPr>
              <a:t>之间的依赖关系</a:t>
            </a:r>
          </a:p>
        </p:txBody>
      </p:sp>
    </p:spTree>
    <p:extLst>
      <p:ext uri="{BB962C8B-B14F-4D97-AF65-F5344CB8AC3E}">
        <p14:creationId xmlns:p14="http://schemas.microsoft.com/office/powerpoint/2010/main" val="2145854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3"/>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8" y="516834"/>
            <a:ext cx="5844208" cy="461665"/>
          </a:xfrm>
          <a:prstGeom prst="rect">
            <a:avLst/>
          </a:prstGeom>
          <a:noFill/>
        </p:spPr>
        <p:txBody>
          <a:bodyPr wrap="square" rtlCol="0">
            <a:spAutoFit/>
          </a:bodyPr>
          <a:lstStyle/>
          <a:p>
            <a:r>
              <a:rPr lang="zh-CN" altLang="en-US" sz="2400" i="1" dirty="0">
                <a:solidFill>
                  <a:schemeClr val="bg1">
                    <a:lumMod val="75000"/>
                  </a:schemeClr>
                </a:solidFill>
                <a:latin typeface="华文仿宋" panose="02010600040101010101" pitchFamily="2" charset="-122"/>
                <a:ea typeface="华文仿宋" panose="02010600040101010101" pitchFamily="2" charset="-122"/>
              </a:rPr>
              <a:t>整个类图</a:t>
            </a:r>
          </a:p>
        </p:txBody>
      </p:sp>
      <p:pic>
        <p:nvPicPr>
          <p:cNvPr id="3" name="图片 2"/>
          <p:cNvPicPr>
            <a:picLocks noChangeAspect="1"/>
          </p:cNvPicPr>
          <p:nvPr/>
        </p:nvPicPr>
        <p:blipFill>
          <a:blip r:embed="rId4"/>
          <a:stretch>
            <a:fillRect/>
          </a:stretch>
        </p:blipFill>
        <p:spPr>
          <a:xfrm>
            <a:off x="0" y="5218"/>
            <a:ext cx="11310628" cy="6964489"/>
          </a:xfrm>
          <a:prstGeom prst="rect">
            <a:avLst/>
          </a:prstGeom>
        </p:spPr>
      </p:pic>
    </p:spTree>
    <p:extLst>
      <p:ext uri="{BB962C8B-B14F-4D97-AF65-F5344CB8AC3E}">
        <p14:creationId xmlns:p14="http://schemas.microsoft.com/office/powerpoint/2010/main" val="8432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2"/>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7" y="516834"/>
            <a:ext cx="8878957" cy="523220"/>
          </a:xfrm>
          <a:prstGeom prst="rect">
            <a:avLst/>
          </a:prstGeom>
          <a:noFill/>
        </p:spPr>
        <p:txBody>
          <a:bodyPr wrap="square" rtlCol="0">
            <a:spAutoFit/>
          </a:bodyPr>
          <a:lstStyle/>
          <a:p>
            <a:r>
              <a:rPr lang="zh-CN" altLang="en-US" sz="2800" dirty="0">
                <a:latin typeface="华文仿宋" panose="02010600040101010101" pitchFamily="2" charset="-122"/>
                <a:ea typeface="华文仿宋" panose="02010600040101010101" pitchFamily="2" charset="-122"/>
              </a:rPr>
              <a:t>时间不等人，下面只以两个实例来结束我们组的报告</a:t>
            </a:r>
          </a:p>
        </p:txBody>
      </p:sp>
      <p:sp>
        <p:nvSpPr>
          <p:cNvPr id="3" name="文本框 2">
            <a:extLst>
              <a:ext uri="{FF2B5EF4-FFF2-40B4-BE49-F238E27FC236}">
                <a16:creationId xmlns:a16="http://schemas.microsoft.com/office/drawing/2014/main" id="{9D3D4170-E67E-428F-92B0-EA3AD3C91EB0}"/>
              </a:ext>
            </a:extLst>
          </p:cNvPr>
          <p:cNvSpPr txBox="1"/>
          <p:nvPr/>
        </p:nvSpPr>
        <p:spPr>
          <a:xfrm>
            <a:off x="1484242" y="1842052"/>
            <a:ext cx="7341705" cy="830997"/>
          </a:xfrm>
          <a:prstGeom prst="rect">
            <a:avLst/>
          </a:prstGeom>
          <a:noFill/>
        </p:spPr>
        <p:txBody>
          <a:bodyPr wrap="square" rtlCol="0">
            <a:spAutoFit/>
          </a:bodyPr>
          <a:lstStyle/>
          <a:p>
            <a:r>
              <a:rPr lang="zh-CN" altLang="en-US" sz="2400" i="1" dirty="0">
                <a:latin typeface="华文仿宋" panose="02010600040101010101" pitchFamily="2" charset="-122"/>
                <a:ea typeface="华文仿宋" panose="02010600040101010101" pitchFamily="2" charset="-122"/>
              </a:rPr>
              <a:t>玩家英雄在自己回合到达敌方驻地而成为了入侵英雄，在此回合与敌方驻地中的驻地随从展开交战</a:t>
            </a:r>
          </a:p>
        </p:txBody>
      </p:sp>
      <p:sp>
        <p:nvSpPr>
          <p:cNvPr id="4" name="文本框 3">
            <a:extLst>
              <a:ext uri="{FF2B5EF4-FFF2-40B4-BE49-F238E27FC236}">
                <a16:creationId xmlns:a16="http://schemas.microsoft.com/office/drawing/2014/main" id="{26E2C1B9-B4C4-4DEA-9A4C-B7297BCC9754}"/>
              </a:ext>
            </a:extLst>
          </p:cNvPr>
          <p:cNvSpPr txBox="1"/>
          <p:nvPr/>
        </p:nvSpPr>
        <p:spPr>
          <a:xfrm>
            <a:off x="1656522" y="3429000"/>
            <a:ext cx="7063408" cy="830997"/>
          </a:xfrm>
          <a:prstGeom prst="rect">
            <a:avLst/>
          </a:prstGeom>
          <a:noFill/>
        </p:spPr>
        <p:txBody>
          <a:bodyPr wrap="square" rtlCol="0">
            <a:spAutoFit/>
          </a:bodyPr>
          <a:lstStyle/>
          <a:p>
            <a:r>
              <a:rPr lang="zh-CN" altLang="en-US" sz="2400" i="1" dirty="0">
                <a:latin typeface="华文仿宋" panose="02010600040101010101" pitchFamily="2" charset="-122"/>
                <a:ea typeface="华文仿宋" panose="02010600040101010101" pitchFamily="2" charset="-122"/>
              </a:rPr>
              <a:t>系统（</a:t>
            </a:r>
            <a:r>
              <a:rPr lang="en-US" altLang="zh-CN" sz="2400" i="1" dirty="0">
                <a:latin typeface="华文仿宋" panose="02010600040101010101" pitchFamily="2" charset="-122"/>
                <a:ea typeface="华文仿宋" panose="02010600040101010101" pitchFamily="2" charset="-122"/>
              </a:rPr>
              <a:t>server</a:t>
            </a:r>
            <a:r>
              <a:rPr lang="zh-CN" altLang="en-US" sz="2400" i="1" dirty="0">
                <a:latin typeface="华文仿宋" panose="02010600040101010101" pitchFamily="2" charset="-122"/>
                <a:ea typeface="华文仿宋" panose="02010600040101010101" pitchFamily="2" charset="-122"/>
              </a:rPr>
              <a:t>端）等待玩家进入游戏，并对在玩家</a:t>
            </a:r>
            <a:r>
              <a:rPr lang="en-US" altLang="zh-CN" sz="2400" i="1" dirty="0">
                <a:latin typeface="华文仿宋" panose="02010600040101010101" pitchFamily="2" charset="-122"/>
                <a:ea typeface="华文仿宋" panose="02010600040101010101" pitchFamily="2" charset="-122"/>
              </a:rPr>
              <a:t>package</a:t>
            </a:r>
            <a:r>
              <a:rPr lang="zh-CN" altLang="en-US" sz="2400" i="1" dirty="0">
                <a:latin typeface="华文仿宋" panose="02010600040101010101" pitchFamily="2" charset="-122"/>
                <a:ea typeface="华文仿宋" panose="02010600040101010101" pitchFamily="2" charset="-122"/>
              </a:rPr>
              <a:t>类进行相应的初始化</a:t>
            </a:r>
          </a:p>
        </p:txBody>
      </p:sp>
      <p:pic>
        <p:nvPicPr>
          <p:cNvPr id="6" name="图片 5">
            <a:extLst>
              <a:ext uri="{FF2B5EF4-FFF2-40B4-BE49-F238E27FC236}">
                <a16:creationId xmlns:a16="http://schemas.microsoft.com/office/drawing/2014/main" id="{9E075193-C933-4FA1-8E10-54BEEAADDED4}"/>
              </a:ext>
            </a:extLst>
          </p:cNvPr>
          <p:cNvPicPr>
            <a:picLocks noChangeAspect="1"/>
          </p:cNvPicPr>
          <p:nvPr/>
        </p:nvPicPr>
        <p:blipFill>
          <a:blip r:embed="rId3"/>
          <a:stretch>
            <a:fillRect/>
          </a:stretch>
        </p:blipFill>
        <p:spPr>
          <a:xfrm>
            <a:off x="1179442" y="2133725"/>
            <a:ext cx="304800" cy="247650"/>
          </a:xfrm>
          <a:prstGeom prst="rect">
            <a:avLst/>
          </a:prstGeom>
        </p:spPr>
      </p:pic>
      <p:pic>
        <p:nvPicPr>
          <p:cNvPr id="7" name="图片 6">
            <a:extLst>
              <a:ext uri="{FF2B5EF4-FFF2-40B4-BE49-F238E27FC236}">
                <a16:creationId xmlns:a16="http://schemas.microsoft.com/office/drawing/2014/main" id="{6919AF37-72AA-4DED-A2F3-9C2B9E3735B0}"/>
              </a:ext>
            </a:extLst>
          </p:cNvPr>
          <p:cNvPicPr>
            <a:picLocks noChangeAspect="1"/>
          </p:cNvPicPr>
          <p:nvPr/>
        </p:nvPicPr>
        <p:blipFill>
          <a:blip r:embed="rId4"/>
          <a:stretch>
            <a:fillRect/>
          </a:stretch>
        </p:blipFill>
        <p:spPr>
          <a:xfrm>
            <a:off x="1198492" y="3691851"/>
            <a:ext cx="285750" cy="257175"/>
          </a:xfrm>
          <a:prstGeom prst="rect">
            <a:avLst/>
          </a:prstGeom>
        </p:spPr>
      </p:pic>
    </p:spTree>
    <p:extLst>
      <p:ext uri="{BB962C8B-B14F-4D97-AF65-F5344CB8AC3E}">
        <p14:creationId xmlns:p14="http://schemas.microsoft.com/office/powerpoint/2010/main" val="2677507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22DBF0-23D6-4AE1-867B-6FD5CDF5E762}"/>
              </a:ext>
            </a:extLst>
          </p:cNvPr>
          <p:cNvPicPr>
            <a:picLocks noChangeAspect="1"/>
          </p:cNvPicPr>
          <p:nvPr/>
        </p:nvPicPr>
        <p:blipFill>
          <a:blip r:embed="rId2"/>
          <a:stretch>
            <a:fillRect/>
          </a:stretch>
        </p:blipFill>
        <p:spPr>
          <a:xfrm>
            <a:off x="0" y="5218"/>
            <a:ext cx="12192000" cy="6852782"/>
          </a:xfrm>
          <a:prstGeom prst="rect">
            <a:avLst/>
          </a:prstGeom>
        </p:spPr>
      </p:pic>
      <p:sp>
        <p:nvSpPr>
          <p:cNvPr id="3" name="文本框 2">
            <a:extLst>
              <a:ext uri="{FF2B5EF4-FFF2-40B4-BE49-F238E27FC236}">
                <a16:creationId xmlns:a16="http://schemas.microsoft.com/office/drawing/2014/main" id="{CE50BB09-28E2-44FE-9EFA-076C3626A475}"/>
              </a:ext>
            </a:extLst>
          </p:cNvPr>
          <p:cNvSpPr txBox="1"/>
          <p:nvPr/>
        </p:nvSpPr>
        <p:spPr>
          <a:xfrm>
            <a:off x="1166192" y="205277"/>
            <a:ext cx="9342784" cy="369332"/>
          </a:xfrm>
          <a:prstGeom prst="rect">
            <a:avLst/>
          </a:prstGeom>
          <a:noFill/>
        </p:spPr>
        <p:txBody>
          <a:bodyPr wrap="square" rtlCol="0">
            <a:spAutoFit/>
          </a:bodyPr>
          <a:lstStyle/>
          <a:p>
            <a:r>
              <a:rPr lang="zh-CN" altLang="en-US" dirty="0"/>
              <a:t>，请看时序图：</a:t>
            </a:r>
          </a:p>
        </p:txBody>
      </p:sp>
      <p:pic>
        <p:nvPicPr>
          <p:cNvPr id="4" name="图片 3">
            <a:extLst>
              <a:ext uri="{FF2B5EF4-FFF2-40B4-BE49-F238E27FC236}">
                <a16:creationId xmlns:a16="http://schemas.microsoft.com/office/drawing/2014/main" id="{93A0E014-DF42-4DF6-A2E3-FAD7C8E7036D}"/>
              </a:ext>
            </a:extLst>
          </p:cNvPr>
          <p:cNvPicPr>
            <a:picLocks noChangeAspect="1"/>
          </p:cNvPicPr>
          <p:nvPr/>
        </p:nvPicPr>
        <p:blipFill>
          <a:blip r:embed="rId3"/>
          <a:stretch>
            <a:fillRect/>
          </a:stretch>
        </p:blipFill>
        <p:spPr>
          <a:xfrm>
            <a:off x="1166192" y="568979"/>
            <a:ext cx="8738706" cy="5925319"/>
          </a:xfrm>
          <a:prstGeom prst="rect">
            <a:avLst/>
          </a:prstGeom>
        </p:spPr>
      </p:pic>
    </p:spTree>
    <p:extLst>
      <p:ext uri="{BB962C8B-B14F-4D97-AF65-F5344CB8AC3E}">
        <p14:creationId xmlns:p14="http://schemas.microsoft.com/office/powerpoint/2010/main" val="4079496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22DBF0-23D6-4AE1-867B-6FD5CDF5E762}"/>
              </a:ext>
            </a:extLst>
          </p:cNvPr>
          <p:cNvPicPr>
            <a:picLocks noChangeAspect="1"/>
          </p:cNvPicPr>
          <p:nvPr/>
        </p:nvPicPr>
        <p:blipFill>
          <a:blip r:embed="rId2"/>
          <a:stretch>
            <a:fillRect/>
          </a:stretch>
        </p:blipFill>
        <p:spPr>
          <a:xfrm>
            <a:off x="0" y="5218"/>
            <a:ext cx="12192000" cy="6852782"/>
          </a:xfrm>
          <a:prstGeom prst="rect">
            <a:avLst/>
          </a:prstGeom>
        </p:spPr>
      </p:pic>
      <p:sp>
        <p:nvSpPr>
          <p:cNvPr id="3" name="文本框 2">
            <a:extLst>
              <a:ext uri="{FF2B5EF4-FFF2-40B4-BE49-F238E27FC236}">
                <a16:creationId xmlns:a16="http://schemas.microsoft.com/office/drawing/2014/main" id="{61DAF622-38F1-4094-A9D6-BEFDB4DACB77}"/>
              </a:ext>
            </a:extLst>
          </p:cNvPr>
          <p:cNvSpPr txBox="1"/>
          <p:nvPr/>
        </p:nvSpPr>
        <p:spPr>
          <a:xfrm>
            <a:off x="692012" y="46302"/>
            <a:ext cx="3405808" cy="584775"/>
          </a:xfrm>
          <a:prstGeom prst="rect">
            <a:avLst/>
          </a:prstGeom>
          <a:noFill/>
        </p:spPr>
        <p:txBody>
          <a:bodyPr wrap="square" rtlCol="0">
            <a:spAutoFit/>
          </a:bodyPr>
          <a:lstStyle/>
          <a:p>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What’s more?</a:t>
            </a:r>
            <a:endParaRPr lang="zh-CN" altLang="en-US" sz="3200" dirty="0">
              <a:latin typeface="Times New Roman" panose="02020603050405020304" pitchFamily="18" charset="0"/>
              <a:ea typeface="华文仿宋"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780A7CC-1271-4145-9E65-6D280155D6DF}"/>
              </a:ext>
            </a:extLst>
          </p:cNvPr>
          <p:cNvPicPr>
            <a:picLocks noChangeAspect="1"/>
          </p:cNvPicPr>
          <p:nvPr/>
        </p:nvPicPr>
        <p:blipFill>
          <a:blip r:embed="rId3"/>
          <a:stretch>
            <a:fillRect/>
          </a:stretch>
        </p:blipFill>
        <p:spPr>
          <a:xfrm>
            <a:off x="4940977" y="816808"/>
            <a:ext cx="5403988" cy="3310296"/>
          </a:xfrm>
          <a:prstGeom prst="rect">
            <a:avLst/>
          </a:prstGeom>
        </p:spPr>
      </p:pic>
      <p:sp>
        <p:nvSpPr>
          <p:cNvPr id="5" name="文本框 4">
            <a:extLst>
              <a:ext uri="{FF2B5EF4-FFF2-40B4-BE49-F238E27FC236}">
                <a16:creationId xmlns:a16="http://schemas.microsoft.com/office/drawing/2014/main" id="{61A61EAA-5D86-47B4-9F6A-08D5F6CC2ED9}"/>
              </a:ext>
            </a:extLst>
          </p:cNvPr>
          <p:cNvSpPr txBox="1"/>
          <p:nvPr/>
        </p:nvSpPr>
        <p:spPr>
          <a:xfrm>
            <a:off x="3898208" y="384542"/>
            <a:ext cx="7260122" cy="400110"/>
          </a:xfrm>
          <a:prstGeom prst="rect">
            <a:avLst/>
          </a:prstGeom>
          <a:noFill/>
        </p:spPr>
        <p:txBody>
          <a:bodyPr wrap="square" rtlCol="0">
            <a:spAutoFit/>
          </a:bodyPr>
          <a:lstStyle/>
          <a:p>
            <a:r>
              <a:rPr lang="zh-CN" altLang="en-US" sz="2000" dirty="0">
                <a:latin typeface="华文仿宋" panose="02010600040101010101" pitchFamily="2" charset="-122"/>
                <a:ea typeface="华文仿宋" panose="02010600040101010101" pitchFamily="2" charset="-122"/>
              </a:rPr>
              <a:t>作为桌游，我们还需要“大富翁式”地图，作为桌游的平台</a:t>
            </a:r>
          </a:p>
        </p:txBody>
      </p:sp>
      <p:pic>
        <p:nvPicPr>
          <p:cNvPr id="8" name="图片 7">
            <a:extLst>
              <a:ext uri="{FF2B5EF4-FFF2-40B4-BE49-F238E27FC236}">
                <a16:creationId xmlns:a16="http://schemas.microsoft.com/office/drawing/2014/main" id="{AFBA6951-2A2B-41BB-A46F-2A9501460103}"/>
              </a:ext>
            </a:extLst>
          </p:cNvPr>
          <p:cNvPicPr>
            <a:picLocks noChangeAspect="1"/>
          </p:cNvPicPr>
          <p:nvPr/>
        </p:nvPicPr>
        <p:blipFill>
          <a:blip r:embed="rId4"/>
          <a:stretch>
            <a:fillRect/>
          </a:stretch>
        </p:blipFill>
        <p:spPr>
          <a:xfrm>
            <a:off x="73299" y="739328"/>
            <a:ext cx="4024521" cy="3823295"/>
          </a:xfrm>
          <a:prstGeom prst="rect">
            <a:avLst/>
          </a:prstGeom>
        </p:spPr>
      </p:pic>
      <p:sp>
        <p:nvSpPr>
          <p:cNvPr id="9" name="箭头: 右 8">
            <a:extLst>
              <a:ext uri="{FF2B5EF4-FFF2-40B4-BE49-F238E27FC236}">
                <a16:creationId xmlns:a16="http://schemas.microsoft.com/office/drawing/2014/main" id="{8CCF5839-318C-4103-A623-9BECE8C040C2}"/>
              </a:ext>
            </a:extLst>
          </p:cNvPr>
          <p:cNvSpPr/>
          <p:nvPr/>
        </p:nvSpPr>
        <p:spPr>
          <a:xfrm>
            <a:off x="4321031" y="2466309"/>
            <a:ext cx="39673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仿宋" panose="02010600040101010101" pitchFamily="2" charset="-122"/>
              <a:ea typeface="华文仿宋" panose="02010600040101010101" pitchFamily="2" charset="-122"/>
            </a:endParaRPr>
          </a:p>
        </p:txBody>
      </p:sp>
      <p:pic>
        <p:nvPicPr>
          <p:cNvPr id="10" name="图片 9">
            <a:extLst>
              <a:ext uri="{FF2B5EF4-FFF2-40B4-BE49-F238E27FC236}">
                <a16:creationId xmlns:a16="http://schemas.microsoft.com/office/drawing/2014/main" id="{F8EB0788-DD91-4DCE-AFB5-08DCA2E48FF0}"/>
              </a:ext>
            </a:extLst>
          </p:cNvPr>
          <p:cNvPicPr>
            <a:picLocks noChangeAspect="1"/>
          </p:cNvPicPr>
          <p:nvPr/>
        </p:nvPicPr>
        <p:blipFill>
          <a:blip r:embed="rId5"/>
          <a:stretch>
            <a:fillRect/>
          </a:stretch>
        </p:blipFill>
        <p:spPr>
          <a:xfrm>
            <a:off x="874643" y="4818945"/>
            <a:ext cx="2100055" cy="1992753"/>
          </a:xfrm>
          <a:prstGeom prst="rect">
            <a:avLst/>
          </a:prstGeom>
        </p:spPr>
      </p:pic>
      <p:pic>
        <p:nvPicPr>
          <p:cNvPr id="11" name="图片 10">
            <a:extLst>
              <a:ext uri="{FF2B5EF4-FFF2-40B4-BE49-F238E27FC236}">
                <a16:creationId xmlns:a16="http://schemas.microsoft.com/office/drawing/2014/main" id="{4E76349A-F2CF-4118-9674-4C344BDB8511}"/>
              </a:ext>
            </a:extLst>
          </p:cNvPr>
          <p:cNvPicPr>
            <a:picLocks noChangeAspect="1"/>
          </p:cNvPicPr>
          <p:nvPr/>
        </p:nvPicPr>
        <p:blipFill>
          <a:blip r:embed="rId6"/>
          <a:stretch>
            <a:fillRect/>
          </a:stretch>
        </p:blipFill>
        <p:spPr>
          <a:xfrm>
            <a:off x="6542638" y="4478228"/>
            <a:ext cx="2847975" cy="2162175"/>
          </a:xfrm>
          <a:prstGeom prst="rect">
            <a:avLst/>
          </a:prstGeom>
        </p:spPr>
      </p:pic>
      <p:sp>
        <p:nvSpPr>
          <p:cNvPr id="12" name="箭头: 右 11">
            <a:extLst>
              <a:ext uri="{FF2B5EF4-FFF2-40B4-BE49-F238E27FC236}">
                <a16:creationId xmlns:a16="http://schemas.microsoft.com/office/drawing/2014/main" id="{E800A421-E1D5-4EA9-8F9E-42ABCFD23B90}"/>
              </a:ext>
            </a:extLst>
          </p:cNvPr>
          <p:cNvSpPr/>
          <p:nvPr/>
        </p:nvSpPr>
        <p:spPr>
          <a:xfrm>
            <a:off x="3737113" y="5088835"/>
            <a:ext cx="1762539"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仿宋" panose="02010600040101010101" pitchFamily="2" charset="-122"/>
              <a:ea typeface="华文仿宋" panose="02010600040101010101" pitchFamily="2" charset="-122"/>
            </a:endParaRPr>
          </a:p>
        </p:txBody>
      </p:sp>
      <p:sp>
        <p:nvSpPr>
          <p:cNvPr id="13" name="文本框 12">
            <a:extLst>
              <a:ext uri="{FF2B5EF4-FFF2-40B4-BE49-F238E27FC236}">
                <a16:creationId xmlns:a16="http://schemas.microsoft.com/office/drawing/2014/main" id="{0E61905C-57BA-4DC6-B462-BB806F3A9F17}"/>
              </a:ext>
            </a:extLst>
          </p:cNvPr>
          <p:cNvSpPr txBox="1"/>
          <p:nvPr/>
        </p:nvSpPr>
        <p:spPr>
          <a:xfrm>
            <a:off x="3582736" y="5808761"/>
            <a:ext cx="2270059" cy="400110"/>
          </a:xfrm>
          <a:prstGeom prst="rect">
            <a:avLst/>
          </a:prstGeom>
          <a:noFill/>
        </p:spPr>
        <p:txBody>
          <a:bodyPr wrap="square" rtlCol="0">
            <a:spAutoFit/>
          </a:bodyPr>
          <a:lstStyle/>
          <a:p>
            <a:r>
              <a:rPr lang="zh-CN" altLang="en-US" sz="2000" dirty="0">
                <a:latin typeface="华文仿宋" panose="02010600040101010101" pitchFamily="2" charset="-122"/>
                <a:ea typeface="华文仿宋" panose="02010600040101010101" pitchFamily="2" charset="-122"/>
              </a:rPr>
              <a:t>从骰子到命运之轮</a:t>
            </a:r>
          </a:p>
        </p:txBody>
      </p:sp>
    </p:spTree>
    <p:extLst>
      <p:ext uri="{BB962C8B-B14F-4D97-AF65-F5344CB8AC3E}">
        <p14:creationId xmlns:p14="http://schemas.microsoft.com/office/powerpoint/2010/main" val="3493556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22DBF0-23D6-4AE1-867B-6FD5CDF5E762}"/>
              </a:ext>
            </a:extLst>
          </p:cNvPr>
          <p:cNvPicPr>
            <a:picLocks noChangeAspect="1"/>
          </p:cNvPicPr>
          <p:nvPr/>
        </p:nvPicPr>
        <p:blipFill>
          <a:blip r:embed="rId2"/>
          <a:stretch>
            <a:fillRect/>
          </a:stretch>
        </p:blipFill>
        <p:spPr>
          <a:xfrm>
            <a:off x="0" y="5218"/>
            <a:ext cx="12192000" cy="6852782"/>
          </a:xfrm>
          <a:prstGeom prst="rect">
            <a:avLst/>
          </a:prstGeom>
        </p:spPr>
      </p:pic>
      <p:sp>
        <p:nvSpPr>
          <p:cNvPr id="3" name="文本框 2">
            <a:extLst>
              <a:ext uri="{FF2B5EF4-FFF2-40B4-BE49-F238E27FC236}">
                <a16:creationId xmlns:a16="http://schemas.microsoft.com/office/drawing/2014/main" id="{CE50BB09-28E2-44FE-9EFA-076C3626A475}"/>
              </a:ext>
            </a:extLst>
          </p:cNvPr>
          <p:cNvSpPr txBox="1"/>
          <p:nvPr/>
        </p:nvSpPr>
        <p:spPr>
          <a:xfrm>
            <a:off x="214471" y="205277"/>
            <a:ext cx="9342784" cy="369332"/>
          </a:xfrm>
          <a:prstGeom prst="rect">
            <a:avLst/>
          </a:prstGeom>
          <a:noFill/>
        </p:spPr>
        <p:txBody>
          <a:bodyPr wrap="square" rtlCol="0">
            <a:spAutoFit/>
          </a:bodyPr>
          <a:lstStyle/>
          <a:p>
            <a:r>
              <a:rPr lang="zh-CN" altLang="en-US" dirty="0"/>
              <a:t>，请看活动图：</a:t>
            </a:r>
          </a:p>
        </p:txBody>
      </p:sp>
      <p:pic>
        <p:nvPicPr>
          <p:cNvPr id="5" name="图片 4"/>
          <p:cNvPicPr>
            <a:picLocks noChangeAspect="1"/>
          </p:cNvPicPr>
          <p:nvPr/>
        </p:nvPicPr>
        <p:blipFill>
          <a:blip r:embed="rId3"/>
          <a:stretch>
            <a:fillRect/>
          </a:stretch>
        </p:blipFill>
        <p:spPr>
          <a:xfrm>
            <a:off x="2371843" y="-49624"/>
            <a:ext cx="8844489" cy="6962465"/>
          </a:xfrm>
          <a:prstGeom prst="rect">
            <a:avLst/>
          </a:prstGeom>
        </p:spPr>
      </p:pic>
    </p:spTree>
    <p:extLst>
      <p:ext uri="{BB962C8B-B14F-4D97-AF65-F5344CB8AC3E}">
        <p14:creationId xmlns:p14="http://schemas.microsoft.com/office/powerpoint/2010/main" val="1112269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22DBF0-23D6-4AE1-867B-6FD5CDF5E762}"/>
              </a:ext>
            </a:extLst>
          </p:cNvPr>
          <p:cNvPicPr>
            <a:picLocks noChangeAspect="1"/>
          </p:cNvPicPr>
          <p:nvPr/>
        </p:nvPicPr>
        <p:blipFill>
          <a:blip r:embed="rId2"/>
          <a:stretch>
            <a:fillRect/>
          </a:stretch>
        </p:blipFill>
        <p:spPr>
          <a:xfrm>
            <a:off x="0" y="5218"/>
            <a:ext cx="12192000" cy="6852782"/>
          </a:xfrm>
          <a:prstGeom prst="rect">
            <a:avLst/>
          </a:prstGeom>
        </p:spPr>
      </p:pic>
      <p:sp>
        <p:nvSpPr>
          <p:cNvPr id="3" name="文本框 2">
            <a:extLst>
              <a:ext uri="{FF2B5EF4-FFF2-40B4-BE49-F238E27FC236}">
                <a16:creationId xmlns:a16="http://schemas.microsoft.com/office/drawing/2014/main" id="{9EC4B80A-521A-4978-9035-E273898FA192}"/>
              </a:ext>
            </a:extLst>
          </p:cNvPr>
          <p:cNvSpPr txBox="1"/>
          <p:nvPr/>
        </p:nvSpPr>
        <p:spPr>
          <a:xfrm>
            <a:off x="768626" y="463826"/>
            <a:ext cx="4452731" cy="646331"/>
          </a:xfrm>
          <a:prstGeom prst="rect">
            <a:avLst/>
          </a:prstGeom>
          <a:noFill/>
        </p:spPr>
        <p:txBody>
          <a:bodyPr wrap="square" rtlCol="0">
            <a:spAutoFit/>
          </a:bodyPr>
          <a:lstStyle/>
          <a:p>
            <a:r>
              <a:rPr lang="en-US" altLang="zh-CN" sz="3600" dirty="0">
                <a:latin typeface="Times New Roman" panose="02020603050405020304" pitchFamily="18" charset="0"/>
                <a:ea typeface="华文仿宋" panose="02010600040101010101" pitchFamily="2" charset="-122"/>
                <a:cs typeface="Times New Roman" panose="02020603050405020304" pitchFamily="18" charset="0"/>
              </a:rPr>
              <a:t>Show me the code</a:t>
            </a:r>
            <a:endParaRPr lang="zh-CN" altLang="en-US" sz="3600" dirty="0">
              <a:latin typeface="Times New Roman" panose="02020603050405020304" pitchFamily="18" charset="0"/>
              <a:ea typeface="华文仿宋"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BAD46B8F-F625-40EE-8F2D-1768882C6545}"/>
              </a:ext>
            </a:extLst>
          </p:cNvPr>
          <p:cNvPicPr>
            <a:picLocks noChangeAspect="1"/>
          </p:cNvPicPr>
          <p:nvPr/>
        </p:nvPicPr>
        <p:blipFill>
          <a:blip r:embed="rId3"/>
          <a:stretch>
            <a:fillRect/>
          </a:stretch>
        </p:blipFill>
        <p:spPr>
          <a:xfrm>
            <a:off x="768626" y="2442417"/>
            <a:ext cx="2608957" cy="3074334"/>
          </a:xfrm>
          <a:prstGeom prst="rect">
            <a:avLst/>
          </a:prstGeom>
        </p:spPr>
      </p:pic>
      <p:pic>
        <p:nvPicPr>
          <p:cNvPr id="4" name="图片 3"/>
          <p:cNvPicPr>
            <a:picLocks noChangeAspect="1"/>
          </p:cNvPicPr>
          <p:nvPr/>
        </p:nvPicPr>
        <p:blipFill rotWithShape="1">
          <a:blip r:embed="rId4"/>
          <a:srcRect l="1125" t="5703" r="74739" b="59763"/>
          <a:stretch/>
        </p:blipFill>
        <p:spPr>
          <a:xfrm>
            <a:off x="4565474" y="5218"/>
            <a:ext cx="5532798" cy="7619367"/>
          </a:xfrm>
          <a:prstGeom prst="rect">
            <a:avLst/>
          </a:prstGeom>
        </p:spPr>
      </p:pic>
    </p:spTree>
    <p:extLst>
      <p:ext uri="{BB962C8B-B14F-4D97-AF65-F5344CB8AC3E}">
        <p14:creationId xmlns:p14="http://schemas.microsoft.com/office/powerpoint/2010/main" val="446527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2"/>
          <a:stretch>
            <a:fillRect/>
          </a:stretch>
        </p:blipFill>
        <p:spPr>
          <a:xfrm>
            <a:off x="0" y="5218"/>
            <a:ext cx="12192000" cy="6852782"/>
          </a:xfrm>
          <a:prstGeom prst="rect">
            <a:avLst/>
          </a:prstGeom>
        </p:spPr>
      </p:pic>
      <p:sp>
        <p:nvSpPr>
          <p:cNvPr id="2" name="文本框 1">
            <a:extLst>
              <a:ext uri="{FF2B5EF4-FFF2-40B4-BE49-F238E27FC236}">
                <a16:creationId xmlns:a16="http://schemas.microsoft.com/office/drawing/2014/main" id="{B2B4DF53-30DC-4415-9153-EBB6A0A6F233}"/>
              </a:ext>
            </a:extLst>
          </p:cNvPr>
          <p:cNvSpPr txBox="1"/>
          <p:nvPr/>
        </p:nvSpPr>
        <p:spPr>
          <a:xfrm>
            <a:off x="781877" y="516834"/>
            <a:ext cx="8878957" cy="523220"/>
          </a:xfrm>
          <a:prstGeom prst="rect">
            <a:avLst/>
          </a:prstGeom>
          <a:noFill/>
        </p:spPr>
        <p:txBody>
          <a:bodyPr wrap="square" rtlCol="0">
            <a:spAutoFit/>
          </a:bodyPr>
          <a:lstStyle/>
          <a:p>
            <a:r>
              <a:rPr lang="en-US" altLang="zh-CN" sz="2800" dirty="0">
                <a:latin typeface="华文仿宋" panose="02010600040101010101" pitchFamily="2" charset="-122"/>
                <a:ea typeface="华文仿宋" panose="02010600040101010101" pitchFamily="2" charset="-122"/>
              </a:rPr>
              <a:t>What’s more in the next stage</a:t>
            </a:r>
            <a:endParaRPr lang="zh-CN" altLang="en-US" sz="2800" dirty="0">
              <a:latin typeface="华文仿宋" panose="02010600040101010101" pitchFamily="2" charset="-122"/>
              <a:ea typeface="华文仿宋" panose="02010600040101010101" pitchFamily="2" charset="-122"/>
            </a:endParaRPr>
          </a:p>
        </p:txBody>
      </p:sp>
      <p:sp>
        <p:nvSpPr>
          <p:cNvPr id="3" name="文本框 2">
            <a:extLst>
              <a:ext uri="{FF2B5EF4-FFF2-40B4-BE49-F238E27FC236}">
                <a16:creationId xmlns:a16="http://schemas.microsoft.com/office/drawing/2014/main" id="{9D3D4170-E67E-428F-92B0-EA3AD3C91EB0}"/>
              </a:ext>
            </a:extLst>
          </p:cNvPr>
          <p:cNvSpPr txBox="1"/>
          <p:nvPr/>
        </p:nvSpPr>
        <p:spPr>
          <a:xfrm>
            <a:off x="1484242" y="1842052"/>
            <a:ext cx="7341705" cy="461665"/>
          </a:xfrm>
          <a:prstGeom prst="rect">
            <a:avLst/>
          </a:prstGeom>
          <a:noFill/>
        </p:spPr>
        <p:txBody>
          <a:bodyPr wrap="square" rtlCol="0">
            <a:spAutoFit/>
          </a:bodyPr>
          <a:lstStyle/>
          <a:p>
            <a:r>
              <a:rPr lang="zh-CN" altLang="en-US" sz="2400" i="1" dirty="0">
                <a:latin typeface="华文仿宋" panose="02010600040101010101" pitchFamily="2" charset="-122"/>
                <a:ea typeface="华文仿宋" panose="02010600040101010101" pitchFamily="2" charset="-122"/>
              </a:rPr>
              <a:t>从实现的角度看问题，对现有的类重新组合重构</a:t>
            </a:r>
          </a:p>
        </p:txBody>
      </p:sp>
      <p:sp>
        <p:nvSpPr>
          <p:cNvPr id="4" name="文本框 3">
            <a:extLst>
              <a:ext uri="{FF2B5EF4-FFF2-40B4-BE49-F238E27FC236}">
                <a16:creationId xmlns:a16="http://schemas.microsoft.com/office/drawing/2014/main" id="{26E2C1B9-B4C4-4DEA-9A4C-B7297BCC9754}"/>
              </a:ext>
            </a:extLst>
          </p:cNvPr>
          <p:cNvSpPr txBox="1"/>
          <p:nvPr/>
        </p:nvSpPr>
        <p:spPr>
          <a:xfrm>
            <a:off x="1656522" y="3429000"/>
            <a:ext cx="7063408" cy="461665"/>
          </a:xfrm>
          <a:prstGeom prst="rect">
            <a:avLst/>
          </a:prstGeom>
          <a:noFill/>
        </p:spPr>
        <p:txBody>
          <a:bodyPr wrap="square" rtlCol="0">
            <a:spAutoFit/>
          </a:bodyPr>
          <a:lstStyle/>
          <a:p>
            <a:r>
              <a:rPr lang="zh-CN" altLang="en-US" sz="2400" i="1" dirty="0">
                <a:latin typeface="华文仿宋" panose="02010600040101010101" pitchFamily="2" charset="-122"/>
                <a:ea typeface="华文仿宋" panose="02010600040101010101" pitchFamily="2" charset="-122"/>
              </a:rPr>
              <a:t>将类划分为两个包，</a:t>
            </a:r>
            <a:r>
              <a:rPr lang="en-US" altLang="zh-CN" sz="2400" i="1" dirty="0">
                <a:latin typeface="华文仿宋" panose="02010600040101010101" pitchFamily="2" charset="-122"/>
                <a:ea typeface="华文仿宋" panose="02010600040101010101" pitchFamily="2" charset="-122"/>
              </a:rPr>
              <a:t>server</a:t>
            </a:r>
            <a:r>
              <a:rPr lang="zh-CN" altLang="en-US" sz="2400" i="1" dirty="0">
                <a:latin typeface="华文仿宋" panose="02010600040101010101" pitchFamily="2" charset="-122"/>
                <a:ea typeface="华文仿宋" panose="02010600040101010101" pitchFamily="2" charset="-122"/>
              </a:rPr>
              <a:t>和</a:t>
            </a:r>
            <a:r>
              <a:rPr lang="en-US" altLang="zh-CN" sz="2400" i="1" dirty="0">
                <a:latin typeface="华文仿宋" panose="02010600040101010101" pitchFamily="2" charset="-122"/>
                <a:ea typeface="华文仿宋" panose="02010600040101010101" pitchFamily="2" charset="-122"/>
              </a:rPr>
              <a:t>client</a:t>
            </a:r>
            <a:endParaRPr lang="zh-CN" altLang="en-US" sz="2400" i="1" dirty="0">
              <a:latin typeface="华文仿宋" panose="02010600040101010101" pitchFamily="2" charset="-122"/>
              <a:ea typeface="华文仿宋" panose="02010600040101010101" pitchFamily="2" charset="-122"/>
            </a:endParaRPr>
          </a:p>
        </p:txBody>
      </p:sp>
      <p:pic>
        <p:nvPicPr>
          <p:cNvPr id="6" name="图片 5">
            <a:extLst>
              <a:ext uri="{FF2B5EF4-FFF2-40B4-BE49-F238E27FC236}">
                <a16:creationId xmlns:a16="http://schemas.microsoft.com/office/drawing/2014/main" id="{9E075193-C933-4FA1-8E10-54BEEAADDED4}"/>
              </a:ext>
            </a:extLst>
          </p:cNvPr>
          <p:cNvPicPr>
            <a:picLocks noChangeAspect="1"/>
          </p:cNvPicPr>
          <p:nvPr/>
        </p:nvPicPr>
        <p:blipFill>
          <a:blip r:embed="rId3"/>
          <a:stretch>
            <a:fillRect/>
          </a:stretch>
        </p:blipFill>
        <p:spPr>
          <a:xfrm>
            <a:off x="1179442" y="2133725"/>
            <a:ext cx="304800" cy="247650"/>
          </a:xfrm>
          <a:prstGeom prst="rect">
            <a:avLst/>
          </a:prstGeom>
        </p:spPr>
      </p:pic>
      <p:pic>
        <p:nvPicPr>
          <p:cNvPr id="7" name="图片 6">
            <a:extLst>
              <a:ext uri="{FF2B5EF4-FFF2-40B4-BE49-F238E27FC236}">
                <a16:creationId xmlns:a16="http://schemas.microsoft.com/office/drawing/2014/main" id="{6919AF37-72AA-4DED-A2F3-9C2B9E3735B0}"/>
              </a:ext>
            </a:extLst>
          </p:cNvPr>
          <p:cNvPicPr>
            <a:picLocks noChangeAspect="1"/>
          </p:cNvPicPr>
          <p:nvPr/>
        </p:nvPicPr>
        <p:blipFill>
          <a:blip r:embed="rId4"/>
          <a:stretch>
            <a:fillRect/>
          </a:stretch>
        </p:blipFill>
        <p:spPr>
          <a:xfrm>
            <a:off x="1198492" y="3691851"/>
            <a:ext cx="285750" cy="257175"/>
          </a:xfrm>
          <a:prstGeom prst="rect">
            <a:avLst/>
          </a:prstGeom>
        </p:spPr>
      </p:pic>
    </p:spTree>
    <p:extLst>
      <p:ext uri="{BB962C8B-B14F-4D97-AF65-F5344CB8AC3E}">
        <p14:creationId xmlns:p14="http://schemas.microsoft.com/office/powerpoint/2010/main" val="1088841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4DF53-30DC-4415-9153-EBB6A0A6F233}"/>
              </a:ext>
            </a:extLst>
          </p:cNvPr>
          <p:cNvSpPr txBox="1"/>
          <p:nvPr/>
        </p:nvSpPr>
        <p:spPr>
          <a:xfrm>
            <a:off x="781877" y="516834"/>
            <a:ext cx="8878957" cy="523220"/>
          </a:xfrm>
          <a:prstGeom prst="rect">
            <a:avLst/>
          </a:prstGeom>
          <a:noFill/>
        </p:spPr>
        <p:txBody>
          <a:bodyPr wrap="square" rtlCol="0">
            <a:spAutoFit/>
          </a:bodyPr>
          <a:lstStyle/>
          <a:p>
            <a:r>
              <a:rPr lang="en-US" altLang="zh-CN" sz="2800" dirty="0">
                <a:latin typeface="华文仿宋" panose="02010600040101010101" pitchFamily="2" charset="-122"/>
                <a:ea typeface="华文仿宋" panose="02010600040101010101" pitchFamily="2" charset="-122"/>
              </a:rPr>
              <a:t>Reconstitution v1.0</a:t>
            </a:r>
            <a:endParaRPr lang="zh-CN" altLang="en-US" sz="2800" dirty="0">
              <a:latin typeface="华文仿宋" panose="02010600040101010101" pitchFamily="2" charset="-122"/>
              <a:ea typeface="华文仿宋" panose="02010600040101010101" pitchFamily="2" charset="-122"/>
            </a:endParaRPr>
          </a:p>
        </p:txBody>
      </p:sp>
      <p:grpSp>
        <p:nvGrpSpPr>
          <p:cNvPr id="3" name="组合 2">
            <a:extLst>
              <a:ext uri="{FF2B5EF4-FFF2-40B4-BE49-F238E27FC236}">
                <a16:creationId xmlns:a16="http://schemas.microsoft.com/office/drawing/2014/main" id="{0BCF8E55-89B3-4F3F-BFE2-AFF665D9A2DA}"/>
              </a:ext>
            </a:extLst>
          </p:cNvPr>
          <p:cNvGrpSpPr/>
          <p:nvPr/>
        </p:nvGrpSpPr>
        <p:grpSpPr>
          <a:xfrm>
            <a:off x="0" y="1175120"/>
            <a:ext cx="12323378" cy="5667486"/>
            <a:chOff x="0" y="1175120"/>
            <a:chExt cx="12323378" cy="5667486"/>
          </a:xfrm>
        </p:grpSpPr>
        <p:grpSp>
          <p:nvGrpSpPr>
            <p:cNvPr id="29" name="组合 28">
              <a:extLst>
                <a:ext uri="{FF2B5EF4-FFF2-40B4-BE49-F238E27FC236}">
                  <a16:creationId xmlns:a16="http://schemas.microsoft.com/office/drawing/2014/main" id="{567DBC86-7CF8-4A9D-BEA3-5524D08BE416}"/>
                </a:ext>
              </a:extLst>
            </p:cNvPr>
            <p:cNvGrpSpPr/>
            <p:nvPr/>
          </p:nvGrpSpPr>
          <p:grpSpPr>
            <a:xfrm>
              <a:off x="0" y="3793762"/>
              <a:ext cx="3098500" cy="3048844"/>
              <a:chOff x="8448704" y="315027"/>
              <a:chExt cx="3098500" cy="3048844"/>
            </a:xfrm>
          </p:grpSpPr>
          <p:pic>
            <p:nvPicPr>
              <p:cNvPr id="11" name="图片 10">
                <a:extLst>
                  <a:ext uri="{FF2B5EF4-FFF2-40B4-BE49-F238E27FC236}">
                    <a16:creationId xmlns:a16="http://schemas.microsoft.com/office/drawing/2014/main" id="{CA2004D6-70F5-4E2C-AB47-B7B5FBCF778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952565" y="315027"/>
                <a:ext cx="1974577" cy="1509857"/>
              </a:xfrm>
              <a:prstGeom prst="rect">
                <a:avLst/>
              </a:prstGeom>
            </p:spPr>
          </p:pic>
          <p:sp>
            <p:nvSpPr>
              <p:cNvPr id="12" name="矩形 11">
                <a:extLst>
                  <a:ext uri="{FF2B5EF4-FFF2-40B4-BE49-F238E27FC236}">
                    <a16:creationId xmlns:a16="http://schemas.microsoft.com/office/drawing/2014/main" id="{FA8303F7-6D47-4ACA-9EF9-D0572C8CB375}"/>
                  </a:ext>
                </a:extLst>
              </p:cNvPr>
              <p:cNvSpPr/>
              <p:nvPr/>
            </p:nvSpPr>
            <p:spPr>
              <a:xfrm>
                <a:off x="8448704" y="1794982"/>
                <a:ext cx="2961419"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top</a:t>
                </a:r>
                <a:endParaRPr lang="zh-CN" altLang="en-US" dirty="0"/>
              </a:p>
            </p:txBody>
          </p:sp>
          <p:sp>
            <p:nvSpPr>
              <p:cNvPr id="13" name="矩形 12">
                <a:extLst>
                  <a:ext uri="{FF2B5EF4-FFF2-40B4-BE49-F238E27FC236}">
                    <a16:creationId xmlns:a16="http://schemas.microsoft.com/office/drawing/2014/main" id="{CA47BD06-162D-487B-92D7-E74C1E492708}"/>
                  </a:ext>
                </a:extLst>
              </p:cNvPr>
              <p:cNvSpPr/>
              <p:nvPr/>
            </p:nvSpPr>
            <p:spPr>
              <a:xfrm>
                <a:off x="9435546" y="2318202"/>
                <a:ext cx="1008617"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82A6504-2133-4DA1-943D-533876EC9B40}"/>
                  </a:ext>
                </a:extLst>
              </p:cNvPr>
              <p:cNvSpPr/>
              <p:nvPr/>
            </p:nvSpPr>
            <p:spPr>
              <a:xfrm>
                <a:off x="9438754" y="1794982"/>
                <a:ext cx="1002198" cy="523220"/>
              </a:xfrm>
              <a:prstGeom prst="rect">
                <a:avLst/>
              </a:prstGeom>
              <a:noFill/>
            </p:spPr>
            <p:txBody>
              <a:bodyPr wrap="none" lIns="91440" tIns="45720" rIns="91440" bIns="45720">
                <a:spAutoFit/>
              </a:bodyPr>
              <a:lstStyle/>
              <a:p>
                <a:pPr algn="ctr"/>
                <a:r>
                  <a:rPr lang="en-US" altLang="zh-CN" sz="2800" dirty="0">
                    <a:ln w="0"/>
                    <a:gradFill>
                      <a:gsLst>
                        <a:gs pos="0">
                          <a:schemeClr val="tx1"/>
                        </a:gs>
                        <a:gs pos="100000">
                          <a:schemeClr val="tx1">
                            <a:lumMod val="50000"/>
                            <a:lumOff val="50000"/>
                          </a:schemeClr>
                        </a:gs>
                      </a:gsLst>
                      <a:lin ang="5400000"/>
                    </a:gradFill>
                  </a:rPr>
                  <a:t>client</a:t>
                </a:r>
                <a:endParaRPr lang="zh-CN" altLang="en-US" sz="2800" b="0" cap="none" spc="0" dirty="0">
                  <a:ln w="0"/>
                  <a:gradFill>
                    <a:gsLst>
                      <a:gs pos="0">
                        <a:schemeClr val="tx1"/>
                      </a:gs>
                      <a:gs pos="100000">
                        <a:schemeClr val="tx1">
                          <a:lumMod val="50000"/>
                          <a:lumOff val="50000"/>
                        </a:schemeClr>
                      </a:gs>
                    </a:gsLst>
                    <a:lin ang="5400000"/>
                  </a:gradFill>
                  <a:effectLst/>
                </a:endParaRPr>
              </a:p>
            </p:txBody>
          </p:sp>
          <p:sp>
            <p:nvSpPr>
              <p:cNvPr id="19" name="矩形 18">
                <a:extLst>
                  <a:ext uri="{FF2B5EF4-FFF2-40B4-BE49-F238E27FC236}">
                    <a16:creationId xmlns:a16="http://schemas.microsoft.com/office/drawing/2014/main" id="{3FAE537E-00BD-4548-B39C-8F1788CBCE65}"/>
                  </a:ext>
                </a:extLst>
              </p:cNvPr>
              <p:cNvSpPr/>
              <p:nvPr/>
            </p:nvSpPr>
            <p:spPr>
              <a:xfrm>
                <a:off x="9729698" y="2370391"/>
                <a:ext cx="420308" cy="400110"/>
              </a:xfrm>
              <a:prstGeom prst="rect">
                <a:avLst/>
              </a:prstGeom>
              <a:noFill/>
            </p:spPr>
            <p:txBody>
              <a:bodyPr wrap="squar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UI</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nvGrpSpPr>
              <p:cNvPr id="27" name="组合 26">
                <a:extLst>
                  <a:ext uri="{FF2B5EF4-FFF2-40B4-BE49-F238E27FC236}">
                    <a16:creationId xmlns:a16="http://schemas.microsoft.com/office/drawing/2014/main" id="{BFF251A8-F21B-4B54-8054-D908F091EF99}"/>
                  </a:ext>
                </a:extLst>
              </p:cNvPr>
              <p:cNvGrpSpPr/>
              <p:nvPr/>
            </p:nvGrpSpPr>
            <p:grpSpPr>
              <a:xfrm>
                <a:off x="8448704" y="2318202"/>
                <a:ext cx="1008616" cy="523220"/>
                <a:chOff x="10444163" y="2318202"/>
                <a:chExt cx="965960" cy="523220"/>
              </a:xfrm>
            </p:grpSpPr>
            <p:sp>
              <p:nvSpPr>
                <p:cNvPr id="14" name="矩形 13">
                  <a:extLst>
                    <a:ext uri="{FF2B5EF4-FFF2-40B4-BE49-F238E27FC236}">
                      <a16:creationId xmlns:a16="http://schemas.microsoft.com/office/drawing/2014/main" id="{0C14D06F-55EC-402B-A105-E9B3448E14C0}"/>
                    </a:ext>
                  </a:extLst>
                </p:cNvPr>
                <p:cNvSpPr/>
                <p:nvPr/>
              </p:nvSpPr>
              <p:spPr>
                <a:xfrm>
                  <a:off x="10444163" y="2318202"/>
                  <a:ext cx="9659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A77BD3A-58FB-4717-BEDA-BFD096F87A1D}"/>
                    </a:ext>
                  </a:extLst>
                </p:cNvPr>
                <p:cNvSpPr/>
                <p:nvPr/>
              </p:nvSpPr>
              <p:spPr>
                <a:xfrm>
                  <a:off x="10524599" y="2370391"/>
                  <a:ext cx="847742"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socket</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grpSp>
            <p:nvGrpSpPr>
              <p:cNvPr id="26" name="组合 25">
                <a:extLst>
                  <a:ext uri="{FF2B5EF4-FFF2-40B4-BE49-F238E27FC236}">
                    <a16:creationId xmlns:a16="http://schemas.microsoft.com/office/drawing/2014/main" id="{BE5AE1F9-3C3E-40A4-97F2-37224D78840E}"/>
                  </a:ext>
                </a:extLst>
              </p:cNvPr>
              <p:cNvGrpSpPr/>
              <p:nvPr/>
            </p:nvGrpSpPr>
            <p:grpSpPr>
              <a:xfrm>
                <a:off x="10309366" y="2318973"/>
                <a:ext cx="1237838" cy="1044898"/>
                <a:chOff x="8326607" y="2318202"/>
                <a:chExt cx="1237838" cy="1044898"/>
              </a:xfrm>
            </p:grpSpPr>
            <p:grpSp>
              <p:nvGrpSpPr>
                <p:cNvPr id="25" name="组合 24">
                  <a:extLst>
                    <a:ext uri="{FF2B5EF4-FFF2-40B4-BE49-F238E27FC236}">
                      <a16:creationId xmlns:a16="http://schemas.microsoft.com/office/drawing/2014/main" id="{97392DE5-464B-4E23-8333-A92EFEB9EF5D}"/>
                    </a:ext>
                  </a:extLst>
                </p:cNvPr>
                <p:cNvGrpSpPr/>
                <p:nvPr/>
              </p:nvGrpSpPr>
              <p:grpSpPr>
                <a:xfrm>
                  <a:off x="8326607" y="2318202"/>
                  <a:ext cx="1237838" cy="1044898"/>
                  <a:chOff x="8326607" y="2318202"/>
                  <a:chExt cx="1237838" cy="1044898"/>
                </a:xfrm>
              </p:grpSpPr>
              <p:grpSp>
                <p:nvGrpSpPr>
                  <p:cNvPr id="24" name="组合 23">
                    <a:extLst>
                      <a:ext uri="{FF2B5EF4-FFF2-40B4-BE49-F238E27FC236}">
                        <a16:creationId xmlns:a16="http://schemas.microsoft.com/office/drawing/2014/main" id="{DEDA9B2B-3A16-4590-B7AF-80387CB8E250}"/>
                      </a:ext>
                    </a:extLst>
                  </p:cNvPr>
                  <p:cNvGrpSpPr/>
                  <p:nvPr/>
                </p:nvGrpSpPr>
                <p:grpSpPr>
                  <a:xfrm>
                    <a:off x="8448704" y="2318202"/>
                    <a:ext cx="971858" cy="1044898"/>
                    <a:chOff x="8448704" y="2318202"/>
                    <a:chExt cx="971858" cy="1044898"/>
                  </a:xfrm>
                </p:grpSpPr>
                <p:sp>
                  <p:nvSpPr>
                    <p:cNvPr id="16" name="矩形 15">
                      <a:extLst>
                        <a:ext uri="{FF2B5EF4-FFF2-40B4-BE49-F238E27FC236}">
                          <a16:creationId xmlns:a16="http://schemas.microsoft.com/office/drawing/2014/main" id="{28F07252-4C04-430A-B7DD-5B6D4A724B10}"/>
                        </a:ext>
                      </a:extLst>
                    </p:cNvPr>
                    <p:cNvSpPr/>
                    <p:nvPr/>
                  </p:nvSpPr>
                  <p:spPr>
                    <a:xfrm>
                      <a:off x="8448704" y="2318202"/>
                      <a:ext cx="971858"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0B42AED-79F4-4754-B872-D6365EE01BD0}"/>
                        </a:ext>
                      </a:extLst>
                    </p:cNvPr>
                    <p:cNvSpPr/>
                    <p:nvPr/>
                  </p:nvSpPr>
                  <p:spPr>
                    <a:xfrm>
                      <a:off x="8448704" y="2839880"/>
                      <a:ext cx="971858"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CFFB5CD8-E01D-447D-A1C1-4E63055B78E2}"/>
                      </a:ext>
                    </a:extLst>
                  </p:cNvPr>
                  <p:cNvSpPr/>
                  <p:nvPr/>
                </p:nvSpPr>
                <p:spPr>
                  <a:xfrm>
                    <a:off x="8326607" y="2378986"/>
                    <a:ext cx="1237838" cy="400110"/>
                  </a:xfrm>
                  <a:prstGeom prst="rect">
                    <a:avLst/>
                  </a:prstGeom>
                  <a:noFill/>
                </p:spPr>
                <p:txBody>
                  <a:bodyPr wrap="none" lIns="91440" tIns="45720" rIns="91440" bIns="45720">
                    <a:spAutoFit/>
                  </a:bodyPr>
                  <a:lstStyle/>
                  <a:p>
                    <a:pPr algn="ctr"/>
                    <a:r>
                      <a:rPr lang="en-US" altLang="zh-CN" sz="2000" dirty="0">
                        <a:ln w="0"/>
                        <a:gradFill>
                          <a:gsLst>
                            <a:gs pos="0">
                              <a:schemeClr val="tx1"/>
                            </a:gs>
                            <a:gs pos="100000">
                              <a:schemeClr val="tx1">
                                <a:lumMod val="50000"/>
                                <a:lumOff val="50000"/>
                              </a:schemeClr>
                            </a:gs>
                          </a:gsLst>
                          <a:lin ang="5400000"/>
                        </a:gradFill>
                      </a:rPr>
                      <a:t>controller</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sp>
              <p:nvSpPr>
                <p:cNvPr id="23" name="矩形 22">
                  <a:extLst>
                    <a:ext uri="{FF2B5EF4-FFF2-40B4-BE49-F238E27FC236}">
                      <a16:creationId xmlns:a16="http://schemas.microsoft.com/office/drawing/2014/main" id="{083F8106-0635-46A4-B2FA-2C834FA1A2FC}"/>
                    </a:ext>
                  </a:extLst>
                </p:cNvPr>
                <p:cNvSpPr/>
                <p:nvPr/>
              </p:nvSpPr>
              <p:spPr>
                <a:xfrm>
                  <a:off x="8749138" y="2904729"/>
                  <a:ext cx="364202"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grpSp>
        <p:grpSp>
          <p:nvGrpSpPr>
            <p:cNvPr id="46" name="组合 45">
              <a:extLst>
                <a:ext uri="{FF2B5EF4-FFF2-40B4-BE49-F238E27FC236}">
                  <a16:creationId xmlns:a16="http://schemas.microsoft.com/office/drawing/2014/main" id="{88E24393-63FA-4C50-885E-C445669AA9E3}"/>
                </a:ext>
              </a:extLst>
            </p:cNvPr>
            <p:cNvGrpSpPr/>
            <p:nvPr/>
          </p:nvGrpSpPr>
          <p:grpSpPr>
            <a:xfrm>
              <a:off x="3083516" y="3793762"/>
              <a:ext cx="3098500" cy="3048844"/>
              <a:chOff x="8448704" y="315027"/>
              <a:chExt cx="3098500" cy="3048844"/>
            </a:xfrm>
          </p:grpSpPr>
          <p:pic>
            <p:nvPicPr>
              <p:cNvPr id="47" name="图片 46">
                <a:extLst>
                  <a:ext uri="{FF2B5EF4-FFF2-40B4-BE49-F238E27FC236}">
                    <a16:creationId xmlns:a16="http://schemas.microsoft.com/office/drawing/2014/main" id="{4AF111D3-3323-48AC-A3A0-EADDD6C8B8D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952565" y="315027"/>
                <a:ext cx="1974577" cy="1509857"/>
              </a:xfrm>
              <a:prstGeom prst="rect">
                <a:avLst/>
              </a:prstGeom>
            </p:spPr>
          </p:pic>
          <p:sp>
            <p:nvSpPr>
              <p:cNvPr id="48" name="矩形 47">
                <a:extLst>
                  <a:ext uri="{FF2B5EF4-FFF2-40B4-BE49-F238E27FC236}">
                    <a16:creationId xmlns:a16="http://schemas.microsoft.com/office/drawing/2014/main" id="{5A3D80AC-3AA7-4937-AA0D-191E9B1F114F}"/>
                  </a:ext>
                </a:extLst>
              </p:cNvPr>
              <p:cNvSpPr/>
              <p:nvPr/>
            </p:nvSpPr>
            <p:spPr>
              <a:xfrm>
                <a:off x="8448704" y="1794982"/>
                <a:ext cx="2961419"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top</a:t>
                </a:r>
                <a:endParaRPr lang="zh-CN" altLang="en-US" dirty="0"/>
              </a:p>
            </p:txBody>
          </p:sp>
          <p:sp>
            <p:nvSpPr>
              <p:cNvPr id="49" name="矩形 48">
                <a:extLst>
                  <a:ext uri="{FF2B5EF4-FFF2-40B4-BE49-F238E27FC236}">
                    <a16:creationId xmlns:a16="http://schemas.microsoft.com/office/drawing/2014/main" id="{66B18D33-A1A6-4DF6-8757-BAD4FE1ED18E}"/>
                  </a:ext>
                </a:extLst>
              </p:cNvPr>
              <p:cNvSpPr/>
              <p:nvPr/>
            </p:nvSpPr>
            <p:spPr>
              <a:xfrm>
                <a:off x="9435546" y="2318202"/>
                <a:ext cx="1008617"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BE32E16-9BCD-41FF-871B-9FCC73BE3CE0}"/>
                  </a:ext>
                </a:extLst>
              </p:cNvPr>
              <p:cNvSpPr/>
              <p:nvPr/>
            </p:nvSpPr>
            <p:spPr>
              <a:xfrm>
                <a:off x="9438754" y="1794982"/>
                <a:ext cx="1002198" cy="523220"/>
              </a:xfrm>
              <a:prstGeom prst="rect">
                <a:avLst/>
              </a:prstGeom>
              <a:noFill/>
            </p:spPr>
            <p:txBody>
              <a:bodyPr wrap="none" lIns="91440" tIns="45720" rIns="91440" bIns="45720">
                <a:spAutoFit/>
              </a:bodyPr>
              <a:lstStyle/>
              <a:p>
                <a:pPr algn="ctr"/>
                <a:r>
                  <a:rPr lang="en-US" altLang="zh-CN" sz="2800" dirty="0">
                    <a:ln w="0"/>
                    <a:gradFill>
                      <a:gsLst>
                        <a:gs pos="0">
                          <a:schemeClr val="tx1"/>
                        </a:gs>
                        <a:gs pos="100000">
                          <a:schemeClr val="tx1">
                            <a:lumMod val="50000"/>
                            <a:lumOff val="50000"/>
                          </a:schemeClr>
                        </a:gs>
                      </a:gsLst>
                      <a:lin ang="5400000"/>
                    </a:gradFill>
                  </a:rPr>
                  <a:t>client</a:t>
                </a:r>
                <a:endParaRPr lang="zh-CN" altLang="en-US" sz="2800" b="0" cap="none" spc="0" dirty="0">
                  <a:ln w="0"/>
                  <a:gradFill>
                    <a:gsLst>
                      <a:gs pos="0">
                        <a:schemeClr val="tx1"/>
                      </a:gs>
                      <a:gs pos="100000">
                        <a:schemeClr val="tx1">
                          <a:lumMod val="50000"/>
                          <a:lumOff val="50000"/>
                        </a:schemeClr>
                      </a:gs>
                    </a:gsLst>
                    <a:lin ang="5400000"/>
                  </a:gradFill>
                  <a:effectLst/>
                </a:endParaRPr>
              </a:p>
            </p:txBody>
          </p:sp>
          <p:sp>
            <p:nvSpPr>
              <p:cNvPr id="51" name="矩形 50">
                <a:extLst>
                  <a:ext uri="{FF2B5EF4-FFF2-40B4-BE49-F238E27FC236}">
                    <a16:creationId xmlns:a16="http://schemas.microsoft.com/office/drawing/2014/main" id="{DD692BE1-9AC3-462D-B12A-663BF56A164D}"/>
                  </a:ext>
                </a:extLst>
              </p:cNvPr>
              <p:cNvSpPr/>
              <p:nvPr/>
            </p:nvSpPr>
            <p:spPr>
              <a:xfrm>
                <a:off x="9729698" y="2370391"/>
                <a:ext cx="420308" cy="400110"/>
              </a:xfrm>
              <a:prstGeom prst="rect">
                <a:avLst/>
              </a:prstGeom>
              <a:noFill/>
            </p:spPr>
            <p:txBody>
              <a:bodyPr wrap="squar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UI</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nvGrpSpPr>
              <p:cNvPr id="52" name="组合 51">
                <a:extLst>
                  <a:ext uri="{FF2B5EF4-FFF2-40B4-BE49-F238E27FC236}">
                    <a16:creationId xmlns:a16="http://schemas.microsoft.com/office/drawing/2014/main" id="{C0DC2D23-9700-445E-B0D7-E6DA9A3C9E1D}"/>
                  </a:ext>
                </a:extLst>
              </p:cNvPr>
              <p:cNvGrpSpPr/>
              <p:nvPr/>
            </p:nvGrpSpPr>
            <p:grpSpPr>
              <a:xfrm>
                <a:off x="8448704" y="2318202"/>
                <a:ext cx="1008616" cy="523220"/>
                <a:chOff x="10444163" y="2318202"/>
                <a:chExt cx="965960" cy="523220"/>
              </a:xfrm>
            </p:grpSpPr>
            <p:sp>
              <p:nvSpPr>
                <p:cNvPr id="60" name="矩形 59">
                  <a:extLst>
                    <a:ext uri="{FF2B5EF4-FFF2-40B4-BE49-F238E27FC236}">
                      <a16:creationId xmlns:a16="http://schemas.microsoft.com/office/drawing/2014/main" id="{3B44A962-96B0-4178-BD6C-30DE21B65F9B}"/>
                    </a:ext>
                  </a:extLst>
                </p:cNvPr>
                <p:cNvSpPr/>
                <p:nvPr/>
              </p:nvSpPr>
              <p:spPr>
                <a:xfrm>
                  <a:off x="10444163" y="2318202"/>
                  <a:ext cx="9659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D4FDD8F6-D325-4D33-A7A9-EB5486245CB7}"/>
                    </a:ext>
                  </a:extLst>
                </p:cNvPr>
                <p:cNvSpPr/>
                <p:nvPr/>
              </p:nvSpPr>
              <p:spPr>
                <a:xfrm>
                  <a:off x="10524599" y="2370391"/>
                  <a:ext cx="847742"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socket</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grpSp>
            <p:nvGrpSpPr>
              <p:cNvPr id="53" name="组合 52">
                <a:extLst>
                  <a:ext uri="{FF2B5EF4-FFF2-40B4-BE49-F238E27FC236}">
                    <a16:creationId xmlns:a16="http://schemas.microsoft.com/office/drawing/2014/main" id="{1A7EE5DD-D429-4482-9421-5F6B608AA6A0}"/>
                  </a:ext>
                </a:extLst>
              </p:cNvPr>
              <p:cNvGrpSpPr/>
              <p:nvPr/>
            </p:nvGrpSpPr>
            <p:grpSpPr>
              <a:xfrm>
                <a:off x="10309366" y="2318973"/>
                <a:ext cx="1237838" cy="1044898"/>
                <a:chOff x="8326607" y="2318202"/>
                <a:chExt cx="1237838" cy="1044898"/>
              </a:xfrm>
            </p:grpSpPr>
            <p:grpSp>
              <p:nvGrpSpPr>
                <p:cNvPr id="54" name="组合 53">
                  <a:extLst>
                    <a:ext uri="{FF2B5EF4-FFF2-40B4-BE49-F238E27FC236}">
                      <a16:creationId xmlns:a16="http://schemas.microsoft.com/office/drawing/2014/main" id="{25E6994A-F341-4352-B027-1DC80C9D2166}"/>
                    </a:ext>
                  </a:extLst>
                </p:cNvPr>
                <p:cNvGrpSpPr/>
                <p:nvPr/>
              </p:nvGrpSpPr>
              <p:grpSpPr>
                <a:xfrm>
                  <a:off x="8326607" y="2318202"/>
                  <a:ext cx="1237838" cy="1044898"/>
                  <a:chOff x="8326607" y="2318202"/>
                  <a:chExt cx="1237838" cy="1044898"/>
                </a:xfrm>
              </p:grpSpPr>
              <p:grpSp>
                <p:nvGrpSpPr>
                  <p:cNvPr id="56" name="组合 55">
                    <a:extLst>
                      <a:ext uri="{FF2B5EF4-FFF2-40B4-BE49-F238E27FC236}">
                        <a16:creationId xmlns:a16="http://schemas.microsoft.com/office/drawing/2014/main" id="{68B7814E-7903-4851-BB11-37EFF9F1097B}"/>
                      </a:ext>
                    </a:extLst>
                  </p:cNvPr>
                  <p:cNvGrpSpPr/>
                  <p:nvPr/>
                </p:nvGrpSpPr>
                <p:grpSpPr>
                  <a:xfrm>
                    <a:off x="8448704" y="2318202"/>
                    <a:ext cx="978660" cy="1044898"/>
                    <a:chOff x="8448704" y="2318202"/>
                    <a:chExt cx="978660" cy="1044898"/>
                  </a:xfrm>
                </p:grpSpPr>
                <p:sp>
                  <p:nvSpPr>
                    <p:cNvPr id="58" name="矩形 57">
                      <a:extLst>
                        <a:ext uri="{FF2B5EF4-FFF2-40B4-BE49-F238E27FC236}">
                          <a16:creationId xmlns:a16="http://schemas.microsoft.com/office/drawing/2014/main" id="{635D0097-EF3F-458B-AE99-4F05D02F7746}"/>
                        </a:ext>
                      </a:extLst>
                    </p:cNvPr>
                    <p:cNvSpPr/>
                    <p:nvPr/>
                  </p:nvSpPr>
                  <p:spPr>
                    <a:xfrm>
                      <a:off x="8448704" y="2318202"/>
                      <a:ext cx="9786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674599BF-3C4D-47D5-9795-9049199B26A4}"/>
                        </a:ext>
                      </a:extLst>
                    </p:cNvPr>
                    <p:cNvSpPr/>
                    <p:nvPr/>
                  </p:nvSpPr>
                  <p:spPr>
                    <a:xfrm>
                      <a:off x="8448704" y="2839880"/>
                      <a:ext cx="9786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7" name="矩形 56">
                    <a:extLst>
                      <a:ext uri="{FF2B5EF4-FFF2-40B4-BE49-F238E27FC236}">
                        <a16:creationId xmlns:a16="http://schemas.microsoft.com/office/drawing/2014/main" id="{7CB2B627-E58C-4234-B4FB-231ED70EBC0E}"/>
                      </a:ext>
                    </a:extLst>
                  </p:cNvPr>
                  <p:cNvSpPr/>
                  <p:nvPr/>
                </p:nvSpPr>
                <p:spPr>
                  <a:xfrm>
                    <a:off x="8326607" y="2378986"/>
                    <a:ext cx="1237838" cy="400110"/>
                  </a:xfrm>
                  <a:prstGeom prst="rect">
                    <a:avLst/>
                  </a:prstGeom>
                  <a:noFill/>
                </p:spPr>
                <p:txBody>
                  <a:bodyPr wrap="square" lIns="91440" tIns="45720" rIns="91440" bIns="45720">
                    <a:spAutoFit/>
                  </a:bodyPr>
                  <a:lstStyle/>
                  <a:p>
                    <a:pPr algn="ctr"/>
                    <a:r>
                      <a:rPr lang="en-US" altLang="zh-CN" sz="2000" dirty="0">
                        <a:ln w="0"/>
                        <a:gradFill>
                          <a:gsLst>
                            <a:gs pos="0">
                              <a:schemeClr val="tx1"/>
                            </a:gs>
                            <a:gs pos="100000">
                              <a:schemeClr val="tx1">
                                <a:lumMod val="50000"/>
                                <a:lumOff val="50000"/>
                              </a:schemeClr>
                            </a:gs>
                          </a:gsLst>
                          <a:lin ang="5400000"/>
                        </a:gradFill>
                      </a:rPr>
                      <a:t>controller</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sp>
              <p:nvSpPr>
                <p:cNvPr id="55" name="矩形 54">
                  <a:extLst>
                    <a:ext uri="{FF2B5EF4-FFF2-40B4-BE49-F238E27FC236}">
                      <a16:creationId xmlns:a16="http://schemas.microsoft.com/office/drawing/2014/main" id="{2E0CD7FA-2275-49A3-BDD4-BC7B1078E06D}"/>
                    </a:ext>
                  </a:extLst>
                </p:cNvPr>
                <p:cNvSpPr/>
                <p:nvPr/>
              </p:nvSpPr>
              <p:spPr>
                <a:xfrm>
                  <a:off x="8749138" y="2904729"/>
                  <a:ext cx="364202"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grpSp>
        <p:grpSp>
          <p:nvGrpSpPr>
            <p:cNvPr id="62" name="组合 61">
              <a:extLst>
                <a:ext uri="{FF2B5EF4-FFF2-40B4-BE49-F238E27FC236}">
                  <a16:creationId xmlns:a16="http://schemas.microsoft.com/office/drawing/2014/main" id="{38CDE6F3-900D-43F8-A0A1-0B103DE5CF56}"/>
                </a:ext>
              </a:extLst>
            </p:cNvPr>
            <p:cNvGrpSpPr/>
            <p:nvPr/>
          </p:nvGrpSpPr>
          <p:grpSpPr>
            <a:xfrm>
              <a:off x="6161431" y="3793762"/>
              <a:ext cx="3098500" cy="3048844"/>
              <a:chOff x="8448704" y="315027"/>
              <a:chExt cx="3098500" cy="3048844"/>
            </a:xfrm>
          </p:grpSpPr>
          <p:pic>
            <p:nvPicPr>
              <p:cNvPr id="63" name="图片 62">
                <a:extLst>
                  <a:ext uri="{FF2B5EF4-FFF2-40B4-BE49-F238E27FC236}">
                    <a16:creationId xmlns:a16="http://schemas.microsoft.com/office/drawing/2014/main" id="{EACD550E-AF63-40EA-BC42-86A474A3224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952565" y="315027"/>
                <a:ext cx="1974577" cy="1509857"/>
              </a:xfrm>
              <a:prstGeom prst="rect">
                <a:avLst/>
              </a:prstGeom>
            </p:spPr>
          </p:pic>
          <p:sp>
            <p:nvSpPr>
              <p:cNvPr id="64" name="矩形 63">
                <a:extLst>
                  <a:ext uri="{FF2B5EF4-FFF2-40B4-BE49-F238E27FC236}">
                    <a16:creationId xmlns:a16="http://schemas.microsoft.com/office/drawing/2014/main" id="{792CFFE5-F1D6-4BA9-95B1-F70A85468C3B}"/>
                  </a:ext>
                </a:extLst>
              </p:cNvPr>
              <p:cNvSpPr/>
              <p:nvPr/>
            </p:nvSpPr>
            <p:spPr>
              <a:xfrm>
                <a:off x="8448704" y="1794982"/>
                <a:ext cx="2961419"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top</a:t>
                </a:r>
                <a:endParaRPr lang="zh-CN" altLang="en-US" dirty="0"/>
              </a:p>
            </p:txBody>
          </p:sp>
          <p:sp>
            <p:nvSpPr>
              <p:cNvPr id="65" name="矩形 64">
                <a:extLst>
                  <a:ext uri="{FF2B5EF4-FFF2-40B4-BE49-F238E27FC236}">
                    <a16:creationId xmlns:a16="http://schemas.microsoft.com/office/drawing/2014/main" id="{F737585A-3483-4D69-8367-4A2605FA28D7}"/>
                  </a:ext>
                </a:extLst>
              </p:cNvPr>
              <p:cNvSpPr/>
              <p:nvPr/>
            </p:nvSpPr>
            <p:spPr>
              <a:xfrm>
                <a:off x="9435546" y="2318202"/>
                <a:ext cx="1008617"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207D2D6B-985C-4BC9-92CF-F7726D31FCC2}"/>
                  </a:ext>
                </a:extLst>
              </p:cNvPr>
              <p:cNvSpPr/>
              <p:nvPr/>
            </p:nvSpPr>
            <p:spPr>
              <a:xfrm>
                <a:off x="9438754" y="1794982"/>
                <a:ext cx="1002198" cy="523220"/>
              </a:xfrm>
              <a:prstGeom prst="rect">
                <a:avLst/>
              </a:prstGeom>
              <a:noFill/>
            </p:spPr>
            <p:txBody>
              <a:bodyPr wrap="none" lIns="91440" tIns="45720" rIns="91440" bIns="45720">
                <a:spAutoFit/>
              </a:bodyPr>
              <a:lstStyle/>
              <a:p>
                <a:pPr algn="ctr"/>
                <a:r>
                  <a:rPr lang="en-US" altLang="zh-CN" sz="2800" dirty="0">
                    <a:ln w="0"/>
                    <a:gradFill>
                      <a:gsLst>
                        <a:gs pos="0">
                          <a:schemeClr val="tx1"/>
                        </a:gs>
                        <a:gs pos="100000">
                          <a:schemeClr val="tx1">
                            <a:lumMod val="50000"/>
                            <a:lumOff val="50000"/>
                          </a:schemeClr>
                        </a:gs>
                      </a:gsLst>
                      <a:lin ang="5400000"/>
                    </a:gradFill>
                  </a:rPr>
                  <a:t>client</a:t>
                </a:r>
                <a:endParaRPr lang="zh-CN" altLang="en-US" sz="2800" b="0" cap="none" spc="0" dirty="0">
                  <a:ln w="0"/>
                  <a:gradFill>
                    <a:gsLst>
                      <a:gs pos="0">
                        <a:schemeClr val="tx1"/>
                      </a:gs>
                      <a:gs pos="100000">
                        <a:schemeClr val="tx1">
                          <a:lumMod val="50000"/>
                          <a:lumOff val="50000"/>
                        </a:schemeClr>
                      </a:gs>
                    </a:gsLst>
                    <a:lin ang="5400000"/>
                  </a:gradFill>
                  <a:effectLst/>
                </a:endParaRPr>
              </a:p>
            </p:txBody>
          </p:sp>
          <p:sp>
            <p:nvSpPr>
              <p:cNvPr id="67" name="矩形 66">
                <a:extLst>
                  <a:ext uri="{FF2B5EF4-FFF2-40B4-BE49-F238E27FC236}">
                    <a16:creationId xmlns:a16="http://schemas.microsoft.com/office/drawing/2014/main" id="{53344DC5-766A-465D-A355-4DEC4F4A0FD1}"/>
                  </a:ext>
                </a:extLst>
              </p:cNvPr>
              <p:cNvSpPr/>
              <p:nvPr/>
            </p:nvSpPr>
            <p:spPr>
              <a:xfrm>
                <a:off x="9729698" y="2370391"/>
                <a:ext cx="420308" cy="400110"/>
              </a:xfrm>
              <a:prstGeom prst="rect">
                <a:avLst/>
              </a:prstGeom>
              <a:noFill/>
            </p:spPr>
            <p:txBody>
              <a:bodyPr wrap="squar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UI</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nvGrpSpPr>
              <p:cNvPr id="68" name="组合 67">
                <a:extLst>
                  <a:ext uri="{FF2B5EF4-FFF2-40B4-BE49-F238E27FC236}">
                    <a16:creationId xmlns:a16="http://schemas.microsoft.com/office/drawing/2014/main" id="{5FE0F4B7-32C0-47DE-B0E3-E26644CAC80C}"/>
                  </a:ext>
                </a:extLst>
              </p:cNvPr>
              <p:cNvGrpSpPr/>
              <p:nvPr/>
            </p:nvGrpSpPr>
            <p:grpSpPr>
              <a:xfrm>
                <a:off x="8448704" y="2318202"/>
                <a:ext cx="1008616" cy="523220"/>
                <a:chOff x="10444163" y="2318202"/>
                <a:chExt cx="965960" cy="523220"/>
              </a:xfrm>
            </p:grpSpPr>
            <p:sp>
              <p:nvSpPr>
                <p:cNvPr id="76" name="矩形 75">
                  <a:extLst>
                    <a:ext uri="{FF2B5EF4-FFF2-40B4-BE49-F238E27FC236}">
                      <a16:creationId xmlns:a16="http://schemas.microsoft.com/office/drawing/2014/main" id="{970CCCB3-4E4A-47E1-9086-4A2499D6C0F1}"/>
                    </a:ext>
                  </a:extLst>
                </p:cNvPr>
                <p:cNvSpPr/>
                <p:nvPr/>
              </p:nvSpPr>
              <p:spPr>
                <a:xfrm>
                  <a:off x="10444163" y="2318202"/>
                  <a:ext cx="9659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9F73A24B-D926-424F-916D-9160DA562174}"/>
                    </a:ext>
                  </a:extLst>
                </p:cNvPr>
                <p:cNvSpPr/>
                <p:nvPr/>
              </p:nvSpPr>
              <p:spPr>
                <a:xfrm>
                  <a:off x="10524599" y="2370391"/>
                  <a:ext cx="847742"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socket</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grpSp>
            <p:nvGrpSpPr>
              <p:cNvPr id="69" name="组合 68">
                <a:extLst>
                  <a:ext uri="{FF2B5EF4-FFF2-40B4-BE49-F238E27FC236}">
                    <a16:creationId xmlns:a16="http://schemas.microsoft.com/office/drawing/2014/main" id="{6BDCE7B0-AE9A-4714-9985-6A940650FEF6}"/>
                  </a:ext>
                </a:extLst>
              </p:cNvPr>
              <p:cNvGrpSpPr/>
              <p:nvPr/>
            </p:nvGrpSpPr>
            <p:grpSpPr>
              <a:xfrm>
                <a:off x="10309366" y="2318973"/>
                <a:ext cx="1237838" cy="1044898"/>
                <a:chOff x="8326607" y="2318202"/>
                <a:chExt cx="1237838" cy="1044898"/>
              </a:xfrm>
            </p:grpSpPr>
            <p:grpSp>
              <p:nvGrpSpPr>
                <p:cNvPr id="70" name="组合 69">
                  <a:extLst>
                    <a:ext uri="{FF2B5EF4-FFF2-40B4-BE49-F238E27FC236}">
                      <a16:creationId xmlns:a16="http://schemas.microsoft.com/office/drawing/2014/main" id="{9113C41D-C9A5-4575-A858-7C9F675D53A0}"/>
                    </a:ext>
                  </a:extLst>
                </p:cNvPr>
                <p:cNvGrpSpPr/>
                <p:nvPr/>
              </p:nvGrpSpPr>
              <p:grpSpPr>
                <a:xfrm>
                  <a:off x="8326607" y="2318202"/>
                  <a:ext cx="1237838" cy="1044898"/>
                  <a:chOff x="8326607" y="2318202"/>
                  <a:chExt cx="1237838" cy="1044898"/>
                </a:xfrm>
              </p:grpSpPr>
              <p:grpSp>
                <p:nvGrpSpPr>
                  <p:cNvPr id="72" name="组合 71">
                    <a:extLst>
                      <a:ext uri="{FF2B5EF4-FFF2-40B4-BE49-F238E27FC236}">
                        <a16:creationId xmlns:a16="http://schemas.microsoft.com/office/drawing/2014/main" id="{E85029AE-5B27-46A0-BB35-A9004C04DB2D}"/>
                      </a:ext>
                    </a:extLst>
                  </p:cNvPr>
                  <p:cNvGrpSpPr/>
                  <p:nvPr/>
                </p:nvGrpSpPr>
                <p:grpSpPr>
                  <a:xfrm>
                    <a:off x="8448704" y="2318202"/>
                    <a:ext cx="986842" cy="1044898"/>
                    <a:chOff x="8448704" y="2318202"/>
                    <a:chExt cx="986842" cy="1044898"/>
                  </a:xfrm>
                </p:grpSpPr>
                <p:sp>
                  <p:nvSpPr>
                    <p:cNvPr id="74" name="矩形 73">
                      <a:extLst>
                        <a:ext uri="{FF2B5EF4-FFF2-40B4-BE49-F238E27FC236}">
                          <a16:creationId xmlns:a16="http://schemas.microsoft.com/office/drawing/2014/main" id="{BE138281-070C-420B-B880-3D8938C68FD0}"/>
                        </a:ext>
                      </a:extLst>
                    </p:cNvPr>
                    <p:cNvSpPr/>
                    <p:nvPr/>
                  </p:nvSpPr>
                  <p:spPr>
                    <a:xfrm>
                      <a:off x="8448704" y="2318202"/>
                      <a:ext cx="986842"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569C4110-CB8F-4B05-B288-DC4040561587}"/>
                        </a:ext>
                      </a:extLst>
                    </p:cNvPr>
                    <p:cNvSpPr/>
                    <p:nvPr/>
                  </p:nvSpPr>
                  <p:spPr>
                    <a:xfrm>
                      <a:off x="8448704" y="2839880"/>
                      <a:ext cx="986842"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3" name="矩形 72">
                    <a:extLst>
                      <a:ext uri="{FF2B5EF4-FFF2-40B4-BE49-F238E27FC236}">
                        <a16:creationId xmlns:a16="http://schemas.microsoft.com/office/drawing/2014/main" id="{8F3CFEDA-00C7-4F8B-B7BA-463230A29B53}"/>
                      </a:ext>
                    </a:extLst>
                  </p:cNvPr>
                  <p:cNvSpPr/>
                  <p:nvPr/>
                </p:nvSpPr>
                <p:spPr>
                  <a:xfrm>
                    <a:off x="8326607" y="2378986"/>
                    <a:ext cx="1237838" cy="400110"/>
                  </a:xfrm>
                  <a:prstGeom prst="rect">
                    <a:avLst/>
                  </a:prstGeom>
                  <a:noFill/>
                </p:spPr>
                <p:txBody>
                  <a:bodyPr wrap="none" lIns="91440" tIns="45720" rIns="91440" bIns="45720">
                    <a:spAutoFit/>
                  </a:bodyPr>
                  <a:lstStyle/>
                  <a:p>
                    <a:pPr algn="ctr"/>
                    <a:r>
                      <a:rPr lang="en-US" altLang="zh-CN" sz="2000" dirty="0">
                        <a:ln w="0"/>
                        <a:gradFill>
                          <a:gsLst>
                            <a:gs pos="0">
                              <a:schemeClr val="tx1"/>
                            </a:gs>
                            <a:gs pos="100000">
                              <a:schemeClr val="tx1">
                                <a:lumMod val="50000"/>
                                <a:lumOff val="50000"/>
                              </a:schemeClr>
                            </a:gs>
                          </a:gsLst>
                          <a:lin ang="5400000"/>
                        </a:gradFill>
                      </a:rPr>
                      <a:t>controller</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sp>
              <p:nvSpPr>
                <p:cNvPr id="71" name="矩形 70">
                  <a:extLst>
                    <a:ext uri="{FF2B5EF4-FFF2-40B4-BE49-F238E27FC236}">
                      <a16:creationId xmlns:a16="http://schemas.microsoft.com/office/drawing/2014/main" id="{14769F4D-C5F7-4AD8-A123-84E62581FEEB}"/>
                    </a:ext>
                  </a:extLst>
                </p:cNvPr>
                <p:cNvSpPr/>
                <p:nvPr/>
              </p:nvSpPr>
              <p:spPr>
                <a:xfrm>
                  <a:off x="8749138" y="2904729"/>
                  <a:ext cx="364202"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grpSp>
        <p:grpSp>
          <p:nvGrpSpPr>
            <p:cNvPr id="78" name="组合 77">
              <a:extLst>
                <a:ext uri="{FF2B5EF4-FFF2-40B4-BE49-F238E27FC236}">
                  <a16:creationId xmlns:a16="http://schemas.microsoft.com/office/drawing/2014/main" id="{234A8C8C-9443-4614-8262-F69D0A4FEBF7}"/>
                </a:ext>
              </a:extLst>
            </p:cNvPr>
            <p:cNvGrpSpPr/>
            <p:nvPr/>
          </p:nvGrpSpPr>
          <p:grpSpPr>
            <a:xfrm>
              <a:off x="9224878" y="3792159"/>
              <a:ext cx="3098500" cy="3048844"/>
              <a:chOff x="8448704" y="315027"/>
              <a:chExt cx="3098500" cy="3048844"/>
            </a:xfrm>
          </p:grpSpPr>
          <p:pic>
            <p:nvPicPr>
              <p:cNvPr id="79" name="图片 78">
                <a:extLst>
                  <a:ext uri="{FF2B5EF4-FFF2-40B4-BE49-F238E27FC236}">
                    <a16:creationId xmlns:a16="http://schemas.microsoft.com/office/drawing/2014/main" id="{53FF27AA-BD02-4CA8-8BA9-2BB8D98247F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952565" y="315027"/>
                <a:ext cx="1974577" cy="1509857"/>
              </a:xfrm>
              <a:prstGeom prst="rect">
                <a:avLst/>
              </a:prstGeom>
            </p:spPr>
          </p:pic>
          <p:sp>
            <p:nvSpPr>
              <p:cNvPr id="80" name="矩形 79">
                <a:extLst>
                  <a:ext uri="{FF2B5EF4-FFF2-40B4-BE49-F238E27FC236}">
                    <a16:creationId xmlns:a16="http://schemas.microsoft.com/office/drawing/2014/main" id="{65D4B47D-7BDD-4B2F-97A4-EFEC91E7781B}"/>
                  </a:ext>
                </a:extLst>
              </p:cNvPr>
              <p:cNvSpPr/>
              <p:nvPr/>
            </p:nvSpPr>
            <p:spPr>
              <a:xfrm>
                <a:off x="8448704" y="1794982"/>
                <a:ext cx="2961419"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top</a:t>
                </a:r>
                <a:endParaRPr lang="zh-CN" altLang="en-US" dirty="0"/>
              </a:p>
            </p:txBody>
          </p:sp>
          <p:sp>
            <p:nvSpPr>
              <p:cNvPr id="81" name="矩形 80">
                <a:extLst>
                  <a:ext uri="{FF2B5EF4-FFF2-40B4-BE49-F238E27FC236}">
                    <a16:creationId xmlns:a16="http://schemas.microsoft.com/office/drawing/2014/main" id="{63A88AA2-E654-4485-825A-22933D2A09BA}"/>
                  </a:ext>
                </a:extLst>
              </p:cNvPr>
              <p:cNvSpPr/>
              <p:nvPr/>
            </p:nvSpPr>
            <p:spPr>
              <a:xfrm>
                <a:off x="9435546" y="2318202"/>
                <a:ext cx="1008617"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B15B3F3B-0C0C-45E0-A3CF-109552E614EE}"/>
                  </a:ext>
                </a:extLst>
              </p:cNvPr>
              <p:cNvSpPr/>
              <p:nvPr/>
            </p:nvSpPr>
            <p:spPr>
              <a:xfrm>
                <a:off x="9438754" y="1794982"/>
                <a:ext cx="1002198" cy="523220"/>
              </a:xfrm>
              <a:prstGeom prst="rect">
                <a:avLst/>
              </a:prstGeom>
              <a:noFill/>
            </p:spPr>
            <p:txBody>
              <a:bodyPr wrap="none" lIns="91440" tIns="45720" rIns="91440" bIns="45720">
                <a:spAutoFit/>
              </a:bodyPr>
              <a:lstStyle/>
              <a:p>
                <a:pPr algn="ctr"/>
                <a:r>
                  <a:rPr lang="en-US" altLang="zh-CN" sz="2800" dirty="0">
                    <a:ln w="0"/>
                    <a:gradFill>
                      <a:gsLst>
                        <a:gs pos="0">
                          <a:schemeClr val="tx1"/>
                        </a:gs>
                        <a:gs pos="100000">
                          <a:schemeClr val="tx1">
                            <a:lumMod val="50000"/>
                            <a:lumOff val="50000"/>
                          </a:schemeClr>
                        </a:gs>
                      </a:gsLst>
                      <a:lin ang="5400000"/>
                    </a:gradFill>
                  </a:rPr>
                  <a:t>client</a:t>
                </a:r>
                <a:endParaRPr lang="zh-CN" altLang="en-US" sz="2800" b="0" cap="none" spc="0" dirty="0">
                  <a:ln w="0"/>
                  <a:gradFill>
                    <a:gsLst>
                      <a:gs pos="0">
                        <a:schemeClr val="tx1"/>
                      </a:gs>
                      <a:gs pos="100000">
                        <a:schemeClr val="tx1">
                          <a:lumMod val="50000"/>
                          <a:lumOff val="50000"/>
                        </a:schemeClr>
                      </a:gs>
                    </a:gsLst>
                    <a:lin ang="5400000"/>
                  </a:gradFill>
                  <a:effectLst/>
                </a:endParaRPr>
              </a:p>
            </p:txBody>
          </p:sp>
          <p:sp>
            <p:nvSpPr>
              <p:cNvPr id="83" name="矩形 82">
                <a:extLst>
                  <a:ext uri="{FF2B5EF4-FFF2-40B4-BE49-F238E27FC236}">
                    <a16:creationId xmlns:a16="http://schemas.microsoft.com/office/drawing/2014/main" id="{582DCD7A-D9DF-460F-88AE-82BD229212A4}"/>
                  </a:ext>
                </a:extLst>
              </p:cNvPr>
              <p:cNvSpPr/>
              <p:nvPr/>
            </p:nvSpPr>
            <p:spPr>
              <a:xfrm>
                <a:off x="9729698" y="2370391"/>
                <a:ext cx="420308" cy="400110"/>
              </a:xfrm>
              <a:prstGeom prst="rect">
                <a:avLst/>
              </a:prstGeom>
              <a:noFill/>
            </p:spPr>
            <p:txBody>
              <a:bodyPr wrap="squar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UI</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nvGrpSpPr>
              <p:cNvPr id="84" name="组合 83">
                <a:extLst>
                  <a:ext uri="{FF2B5EF4-FFF2-40B4-BE49-F238E27FC236}">
                    <a16:creationId xmlns:a16="http://schemas.microsoft.com/office/drawing/2014/main" id="{733C30B4-261C-4367-83BD-6502EBAD5DCA}"/>
                  </a:ext>
                </a:extLst>
              </p:cNvPr>
              <p:cNvGrpSpPr/>
              <p:nvPr/>
            </p:nvGrpSpPr>
            <p:grpSpPr>
              <a:xfrm>
                <a:off x="8448704" y="2318202"/>
                <a:ext cx="1008616" cy="523220"/>
                <a:chOff x="10444163" y="2318202"/>
                <a:chExt cx="965960" cy="523220"/>
              </a:xfrm>
            </p:grpSpPr>
            <p:sp>
              <p:nvSpPr>
                <p:cNvPr id="92" name="矩形 91">
                  <a:extLst>
                    <a:ext uri="{FF2B5EF4-FFF2-40B4-BE49-F238E27FC236}">
                      <a16:creationId xmlns:a16="http://schemas.microsoft.com/office/drawing/2014/main" id="{961C5A72-F8B0-4875-A9F7-F6F3D5BB13FE}"/>
                    </a:ext>
                  </a:extLst>
                </p:cNvPr>
                <p:cNvSpPr/>
                <p:nvPr/>
              </p:nvSpPr>
              <p:spPr>
                <a:xfrm>
                  <a:off x="10444163" y="2318202"/>
                  <a:ext cx="9659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92D6F1D6-7781-4D78-9EC0-833998B07C2E}"/>
                    </a:ext>
                  </a:extLst>
                </p:cNvPr>
                <p:cNvSpPr/>
                <p:nvPr/>
              </p:nvSpPr>
              <p:spPr>
                <a:xfrm>
                  <a:off x="10524599" y="2370391"/>
                  <a:ext cx="847742"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socket</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grpSp>
            <p:nvGrpSpPr>
              <p:cNvPr id="85" name="组合 84">
                <a:extLst>
                  <a:ext uri="{FF2B5EF4-FFF2-40B4-BE49-F238E27FC236}">
                    <a16:creationId xmlns:a16="http://schemas.microsoft.com/office/drawing/2014/main" id="{5F76D732-9C0D-4872-BBAB-45279C84CB07}"/>
                  </a:ext>
                </a:extLst>
              </p:cNvPr>
              <p:cNvGrpSpPr/>
              <p:nvPr/>
            </p:nvGrpSpPr>
            <p:grpSpPr>
              <a:xfrm>
                <a:off x="10309366" y="2318973"/>
                <a:ext cx="1237838" cy="1044898"/>
                <a:chOff x="8326607" y="2318202"/>
                <a:chExt cx="1237838" cy="1044898"/>
              </a:xfrm>
            </p:grpSpPr>
            <p:grpSp>
              <p:nvGrpSpPr>
                <p:cNvPr id="86" name="组合 85">
                  <a:extLst>
                    <a:ext uri="{FF2B5EF4-FFF2-40B4-BE49-F238E27FC236}">
                      <a16:creationId xmlns:a16="http://schemas.microsoft.com/office/drawing/2014/main" id="{BDDA0196-2358-474A-B140-29905CB7F93F}"/>
                    </a:ext>
                  </a:extLst>
                </p:cNvPr>
                <p:cNvGrpSpPr/>
                <p:nvPr/>
              </p:nvGrpSpPr>
              <p:grpSpPr>
                <a:xfrm>
                  <a:off x="8326607" y="2318202"/>
                  <a:ext cx="1237838" cy="1044898"/>
                  <a:chOff x="8326607" y="2318202"/>
                  <a:chExt cx="1237838" cy="1044898"/>
                </a:xfrm>
              </p:grpSpPr>
              <p:grpSp>
                <p:nvGrpSpPr>
                  <p:cNvPr id="88" name="组合 87">
                    <a:extLst>
                      <a:ext uri="{FF2B5EF4-FFF2-40B4-BE49-F238E27FC236}">
                        <a16:creationId xmlns:a16="http://schemas.microsoft.com/office/drawing/2014/main" id="{A0C821F2-6E92-4A0A-967F-78F36D945EE3}"/>
                      </a:ext>
                    </a:extLst>
                  </p:cNvPr>
                  <p:cNvGrpSpPr/>
                  <p:nvPr/>
                </p:nvGrpSpPr>
                <p:grpSpPr>
                  <a:xfrm>
                    <a:off x="8448704" y="2318202"/>
                    <a:ext cx="978660" cy="1044898"/>
                    <a:chOff x="8448704" y="2318202"/>
                    <a:chExt cx="978660" cy="1044898"/>
                  </a:xfrm>
                </p:grpSpPr>
                <p:sp>
                  <p:nvSpPr>
                    <p:cNvPr id="90" name="矩形 89">
                      <a:extLst>
                        <a:ext uri="{FF2B5EF4-FFF2-40B4-BE49-F238E27FC236}">
                          <a16:creationId xmlns:a16="http://schemas.microsoft.com/office/drawing/2014/main" id="{94BB4AFC-83EF-4BE5-919C-0570B3F96908}"/>
                        </a:ext>
                      </a:extLst>
                    </p:cNvPr>
                    <p:cNvSpPr/>
                    <p:nvPr/>
                  </p:nvSpPr>
                  <p:spPr>
                    <a:xfrm>
                      <a:off x="8448704" y="2318202"/>
                      <a:ext cx="9786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DFEAA6AD-9A21-4AF9-87B4-5B721571EEED}"/>
                        </a:ext>
                      </a:extLst>
                    </p:cNvPr>
                    <p:cNvSpPr/>
                    <p:nvPr/>
                  </p:nvSpPr>
                  <p:spPr>
                    <a:xfrm>
                      <a:off x="8448704" y="2839880"/>
                      <a:ext cx="9786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9" name="矩形 88">
                    <a:extLst>
                      <a:ext uri="{FF2B5EF4-FFF2-40B4-BE49-F238E27FC236}">
                        <a16:creationId xmlns:a16="http://schemas.microsoft.com/office/drawing/2014/main" id="{3437877E-E1A2-4658-98D1-22704C27291E}"/>
                      </a:ext>
                    </a:extLst>
                  </p:cNvPr>
                  <p:cNvSpPr/>
                  <p:nvPr/>
                </p:nvSpPr>
                <p:spPr>
                  <a:xfrm>
                    <a:off x="8326607" y="2378986"/>
                    <a:ext cx="1237838" cy="400110"/>
                  </a:xfrm>
                  <a:prstGeom prst="rect">
                    <a:avLst/>
                  </a:prstGeom>
                  <a:noFill/>
                </p:spPr>
                <p:txBody>
                  <a:bodyPr wrap="none" lIns="91440" tIns="45720" rIns="91440" bIns="45720">
                    <a:spAutoFit/>
                  </a:bodyPr>
                  <a:lstStyle/>
                  <a:p>
                    <a:pPr algn="ctr"/>
                    <a:r>
                      <a:rPr lang="en-US" altLang="zh-CN" sz="2000" dirty="0">
                        <a:ln w="0"/>
                        <a:gradFill>
                          <a:gsLst>
                            <a:gs pos="0">
                              <a:schemeClr val="tx1"/>
                            </a:gs>
                            <a:gs pos="100000">
                              <a:schemeClr val="tx1">
                                <a:lumMod val="50000"/>
                                <a:lumOff val="50000"/>
                              </a:schemeClr>
                            </a:gs>
                          </a:gsLst>
                          <a:lin ang="5400000"/>
                        </a:gradFill>
                      </a:rPr>
                      <a:t>controller</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sp>
              <p:nvSpPr>
                <p:cNvPr id="87" name="矩形 86">
                  <a:extLst>
                    <a:ext uri="{FF2B5EF4-FFF2-40B4-BE49-F238E27FC236}">
                      <a16:creationId xmlns:a16="http://schemas.microsoft.com/office/drawing/2014/main" id="{78F1D0BA-0F82-475F-87D3-921FF038652D}"/>
                    </a:ext>
                  </a:extLst>
                </p:cNvPr>
                <p:cNvSpPr/>
                <p:nvPr/>
              </p:nvSpPr>
              <p:spPr>
                <a:xfrm>
                  <a:off x="8749138" y="2904729"/>
                  <a:ext cx="364202"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grpSp>
        <p:grpSp>
          <p:nvGrpSpPr>
            <p:cNvPr id="110" name="组合 109">
              <a:extLst>
                <a:ext uri="{FF2B5EF4-FFF2-40B4-BE49-F238E27FC236}">
                  <a16:creationId xmlns:a16="http://schemas.microsoft.com/office/drawing/2014/main" id="{AF040168-E1D8-48A5-B680-3221BFB2B170}"/>
                </a:ext>
              </a:extLst>
            </p:cNvPr>
            <p:cNvGrpSpPr/>
            <p:nvPr/>
          </p:nvGrpSpPr>
          <p:grpSpPr>
            <a:xfrm>
              <a:off x="4777186" y="1175120"/>
              <a:ext cx="4912757" cy="1509858"/>
              <a:chOff x="4751912" y="1267640"/>
              <a:chExt cx="4912757" cy="1509858"/>
            </a:xfrm>
          </p:grpSpPr>
          <p:pic>
            <p:nvPicPr>
              <p:cNvPr id="9" name="图片 8">
                <a:extLst>
                  <a:ext uri="{FF2B5EF4-FFF2-40B4-BE49-F238E27FC236}">
                    <a16:creationId xmlns:a16="http://schemas.microsoft.com/office/drawing/2014/main" id="{B773BA7A-290E-4F83-B2B3-5EC5DB411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912" y="1267640"/>
                <a:ext cx="2688175" cy="1509858"/>
              </a:xfrm>
              <a:prstGeom prst="rect">
                <a:avLst/>
              </a:prstGeom>
            </p:spPr>
          </p:pic>
          <p:grpSp>
            <p:nvGrpSpPr>
              <p:cNvPr id="94" name="组合 93">
                <a:extLst>
                  <a:ext uri="{FF2B5EF4-FFF2-40B4-BE49-F238E27FC236}">
                    <a16:creationId xmlns:a16="http://schemas.microsoft.com/office/drawing/2014/main" id="{0BC0B74F-E919-44C9-92E3-834C600FCE2C}"/>
                  </a:ext>
                </a:extLst>
              </p:cNvPr>
              <p:cNvGrpSpPr/>
              <p:nvPr/>
            </p:nvGrpSpPr>
            <p:grpSpPr>
              <a:xfrm>
                <a:off x="7537955" y="1488289"/>
                <a:ext cx="2126714" cy="1047211"/>
                <a:chOff x="8448704" y="1794982"/>
                <a:chExt cx="2126714" cy="1047211"/>
              </a:xfrm>
            </p:grpSpPr>
            <p:sp>
              <p:nvSpPr>
                <p:cNvPr id="96" name="矩形 95">
                  <a:extLst>
                    <a:ext uri="{FF2B5EF4-FFF2-40B4-BE49-F238E27FC236}">
                      <a16:creationId xmlns:a16="http://schemas.microsoft.com/office/drawing/2014/main" id="{1719CEF4-3F20-4BB1-93C4-77E35058DB84}"/>
                    </a:ext>
                  </a:extLst>
                </p:cNvPr>
                <p:cNvSpPr/>
                <p:nvPr/>
              </p:nvSpPr>
              <p:spPr>
                <a:xfrm>
                  <a:off x="8448705" y="1794982"/>
                  <a:ext cx="1996214"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top</a:t>
                  </a:r>
                  <a:endParaRPr lang="zh-CN" altLang="en-US" dirty="0"/>
                </a:p>
              </p:txBody>
            </p:sp>
            <p:sp>
              <p:nvSpPr>
                <p:cNvPr id="98" name="矩形 97">
                  <a:extLst>
                    <a:ext uri="{FF2B5EF4-FFF2-40B4-BE49-F238E27FC236}">
                      <a16:creationId xmlns:a16="http://schemas.microsoft.com/office/drawing/2014/main" id="{AF2943C9-7073-42C4-B7B2-CC56BFBDCA9F}"/>
                    </a:ext>
                  </a:extLst>
                </p:cNvPr>
                <p:cNvSpPr/>
                <p:nvPr/>
              </p:nvSpPr>
              <p:spPr>
                <a:xfrm>
                  <a:off x="8942595" y="1794982"/>
                  <a:ext cx="1109599" cy="523220"/>
                </a:xfrm>
                <a:prstGeom prst="rect">
                  <a:avLst/>
                </a:prstGeom>
                <a:noFill/>
              </p:spPr>
              <p:txBody>
                <a:bodyPr wrap="none" lIns="91440" tIns="45720" rIns="91440" bIns="45720">
                  <a:spAutoFit/>
                </a:bodyPr>
                <a:lstStyle/>
                <a:p>
                  <a:pPr algn="ctr"/>
                  <a:r>
                    <a:rPr lang="en-US" altLang="zh-CN" sz="2800" dirty="0">
                      <a:ln w="0"/>
                      <a:gradFill>
                        <a:gsLst>
                          <a:gs pos="0">
                            <a:schemeClr val="tx1"/>
                          </a:gs>
                          <a:gs pos="100000">
                            <a:schemeClr val="tx1">
                              <a:lumMod val="50000"/>
                              <a:lumOff val="50000"/>
                            </a:schemeClr>
                          </a:gs>
                        </a:gsLst>
                        <a:lin ang="5400000"/>
                      </a:gradFill>
                    </a:rPr>
                    <a:t>server</a:t>
                  </a:r>
                  <a:endParaRPr lang="zh-CN" altLang="en-US" sz="2800" b="0" cap="none" spc="0" dirty="0">
                    <a:ln w="0"/>
                    <a:gradFill>
                      <a:gsLst>
                        <a:gs pos="0">
                          <a:schemeClr val="tx1"/>
                        </a:gs>
                        <a:gs pos="100000">
                          <a:schemeClr val="tx1">
                            <a:lumMod val="50000"/>
                            <a:lumOff val="50000"/>
                          </a:schemeClr>
                        </a:gs>
                      </a:gsLst>
                      <a:lin ang="5400000"/>
                    </a:gradFill>
                    <a:effectLst/>
                  </a:endParaRPr>
                </a:p>
              </p:txBody>
            </p:sp>
            <p:grpSp>
              <p:nvGrpSpPr>
                <p:cNvPr id="100" name="组合 99">
                  <a:extLst>
                    <a:ext uri="{FF2B5EF4-FFF2-40B4-BE49-F238E27FC236}">
                      <a16:creationId xmlns:a16="http://schemas.microsoft.com/office/drawing/2014/main" id="{4B4686D0-C1A2-4A36-BFA3-44D90F95801A}"/>
                    </a:ext>
                  </a:extLst>
                </p:cNvPr>
                <p:cNvGrpSpPr/>
                <p:nvPr/>
              </p:nvGrpSpPr>
              <p:grpSpPr>
                <a:xfrm>
                  <a:off x="8448704" y="2318202"/>
                  <a:ext cx="1008616" cy="523220"/>
                  <a:chOff x="10444163" y="2318202"/>
                  <a:chExt cx="965960" cy="523220"/>
                </a:xfrm>
              </p:grpSpPr>
              <p:sp>
                <p:nvSpPr>
                  <p:cNvPr id="108" name="矩形 107">
                    <a:extLst>
                      <a:ext uri="{FF2B5EF4-FFF2-40B4-BE49-F238E27FC236}">
                        <a16:creationId xmlns:a16="http://schemas.microsoft.com/office/drawing/2014/main" id="{ECB67C3A-0C55-4425-9665-975C598DFAB3}"/>
                      </a:ext>
                    </a:extLst>
                  </p:cNvPr>
                  <p:cNvSpPr/>
                  <p:nvPr/>
                </p:nvSpPr>
                <p:spPr>
                  <a:xfrm>
                    <a:off x="10444163" y="2318202"/>
                    <a:ext cx="9659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0F8A0D8D-C54E-4D05-9FC8-1D29A6BD04A7}"/>
                      </a:ext>
                    </a:extLst>
                  </p:cNvPr>
                  <p:cNvSpPr/>
                  <p:nvPr/>
                </p:nvSpPr>
                <p:spPr>
                  <a:xfrm>
                    <a:off x="10524599" y="2370391"/>
                    <a:ext cx="847742"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socket</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grpSp>
              <p:nvGrpSpPr>
                <p:cNvPr id="102" name="组合 101">
                  <a:extLst>
                    <a:ext uri="{FF2B5EF4-FFF2-40B4-BE49-F238E27FC236}">
                      <a16:creationId xmlns:a16="http://schemas.microsoft.com/office/drawing/2014/main" id="{BFB8CE10-3B3B-4CF3-A98D-04E795ED2567}"/>
                    </a:ext>
                  </a:extLst>
                </p:cNvPr>
                <p:cNvGrpSpPr/>
                <p:nvPr/>
              </p:nvGrpSpPr>
              <p:grpSpPr>
                <a:xfrm>
                  <a:off x="9334373" y="2318973"/>
                  <a:ext cx="1241045" cy="523220"/>
                  <a:chOff x="7351614" y="2318202"/>
                  <a:chExt cx="1241045" cy="523220"/>
                </a:xfrm>
              </p:grpSpPr>
              <p:sp>
                <p:nvSpPr>
                  <p:cNvPr id="106" name="矩形 105">
                    <a:extLst>
                      <a:ext uri="{FF2B5EF4-FFF2-40B4-BE49-F238E27FC236}">
                        <a16:creationId xmlns:a16="http://schemas.microsoft.com/office/drawing/2014/main" id="{68C20F7E-93AA-4B7D-9104-BFE2BD59E9F0}"/>
                      </a:ext>
                    </a:extLst>
                  </p:cNvPr>
                  <p:cNvSpPr/>
                  <p:nvPr/>
                </p:nvSpPr>
                <p:spPr>
                  <a:xfrm>
                    <a:off x="7475317" y="2318202"/>
                    <a:ext cx="986842"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334DAA19-DBC2-4369-9B77-E4FB34C8E1E5}"/>
                      </a:ext>
                    </a:extLst>
                  </p:cNvPr>
                  <p:cNvSpPr/>
                  <p:nvPr/>
                </p:nvSpPr>
                <p:spPr>
                  <a:xfrm>
                    <a:off x="7351614" y="2378986"/>
                    <a:ext cx="1241045"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scheduler</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grpSp>
        </p:grpSp>
        <p:cxnSp>
          <p:nvCxnSpPr>
            <p:cNvPr id="112" name="直接箭头连接符 111">
              <a:extLst>
                <a:ext uri="{FF2B5EF4-FFF2-40B4-BE49-F238E27FC236}">
                  <a16:creationId xmlns:a16="http://schemas.microsoft.com/office/drawing/2014/main" id="{01596F48-A876-40DF-88CA-C9B781836D03}"/>
                </a:ext>
              </a:extLst>
            </p:cNvPr>
            <p:cNvCxnSpPr>
              <a:stCxn id="11" idx="0"/>
              <a:endCxn id="9" idx="2"/>
            </p:cNvCxnSpPr>
            <p:nvPr/>
          </p:nvCxnSpPr>
          <p:spPr>
            <a:xfrm flipV="1">
              <a:off x="1491150" y="2684978"/>
              <a:ext cx="4630124"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D7B91A44-EDA7-4A75-A1F8-8D4CB6689ACD}"/>
                </a:ext>
              </a:extLst>
            </p:cNvPr>
            <p:cNvCxnSpPr>
              <a:stCxn id="9" idx="2"/>
              <a:endCxn id="47" idx="0"/>
            </p:cNvCxnSpPr>
            <p:nvPr/>
          </p:nvCxnSpPr>
          <p:spPr>
            <a:xfrm flipH="1">
              <a:off x="4574666" y="2684978"/>
              <a:ext cx="1546608"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B5A8C8D9-552B-460F-BE87-573380B837B7}"/>
                </a:ext>
              </a:extLst>
            </p:cNvPr>
            <p:cNvCxnSpPr>
              <a:stCxn id="63" idx="0"/>
              <a:endCxn id="9" idx="2"/>
            </p:cNvCxnSpPr>
            <p:nvPr/>
          </p:nvCxnSpPr>
          <p:spPr>
            <a:xfrm flipH="1" flipV="1">
              <a:off x="6121274" y="2684978"/>
              <a:ext cx="1531307"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52758631-E7EA-4893-B54C-3527D32B2653}"/>
                </a:ext>
              </a:extLst>
            </p:cNvPr>
            <p:cNvCxnSpPr>
              <a:stCxn id="79" idx="0"/>
              <a:endCxn id="9" idx="2"/>
            </p:cNvCxnSpPr>
            <p:nvPr/>
          </p:nvCxnSpPr>
          <p:spPr>
            <a:xfrm flipH="1" flipV="1">
              <a:off x="6121274" y="2684978"/>
              <a:ext cx="4594754" cy="11071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矩形 120">
              <a:extLst>
                <a:ext uri="{FF2B5EF4-FFF2-40B4-BE49-F238E27FC236}">
                  <a16:creationId xmlns:a16="http://schemas.microsoft.com/office/drawing/2014/main" id="{B5038EF6-C52D-4A4B-8C18-2A3627509BFC}"/>
                </a:ext>
              </a:extLst>
            </p:cNvPr>
            <p:cNvSpPr/>
            <p:nvPr/>
          </p:nvSpPr>
          <p:spPr>
            <a:xfrm>
              <a:off x="2789602" y="2978241"/>
              <a:ext cx="676788"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map</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22" name="矩形 121">
              <a:extLst>
                <a:ext uri="{FF2B5EF4-FFF2-40B4-BE49-F238E27FC236}">
                  <a16:creationId xmlns:a16="http://schemas.microsoft.com/office/drawing/2014/main" id="{8A15E538-5AA7-4988-B700-9BD103E1A3EF}"/>
                </a:ext>
              </a:extLst>
            </p:cNvPr>
            <p:cNvSpPr/>
            <p:nvPr/>
          </p:nvSpPr>
          <p:spPr>
            <a:xfrm>
              <a:off x="4712736" y="2978241"/>
              <a:ext cx="676788"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map</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23" name="矩形 122">
              <a:extLst>
                <a:ext uri="{FF2B5EF4-FFF2-40B4-BE49-F238E27FC236}">
                  <a16:creationId xmlns:a16="http://schemas.microsoft.com/office/drawing/2014/main" id="{B5038EF6-C52D-4A4B-8C18-2A3627509BFC}"/>
                </a:ext>
              </a:extLst>
            </p:cNvPr>
            <p:cNvSpPr/>
            <p:nvPr/>
          </p:nvSpPr>
          <p:spPr>
            <a:xfrm>
              <a:off x="6921633" y="3022929"/>
              <a:ext cx="676788" cy="40011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0" cap="none" spc="0" dirty="0">
                  <a:ln w="0"/>
                  <a:gradFill>
                    <a:gsLst>
                      <a:gs pos="1000">
                        <a:schemeClr val="tx1"/>
                      </a:gs>
                      <a:gs pos="100000">
                        <a:schemeClr val="tx1">
                          <a:lumMod val="50000"/>
                          <a:lumOff val="50000"/>
                        </a:schemeClr>
                      </a:gs>
                    </a:gsLst>
                    <a:lin ang="5400000"/>
                  </a:gradFill>
                  <a:effectLst/>
                </a:rPr>
                <a:t>map</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24" name="矩形 123">
              <a:extLst>
                <a:ext uri="{FF2B5EF4-FFF2-40B4-BE49-F238E27FC236}">
                  <a16:creationId xmlns:a16="http://schemas.microsoft.com/office/drawing/2014/main" id="{B5038EF6-C52D-4A4B-8C18-2A3627509BFC}"/>
                </a:ext>
              </a:extLst>
            </p:cNvPr>
            <p:cNvSpPr/>
            <p:nvPr/>
          </p:nvSpPr>
          <p:spPr>
            <a:xfrm>
              <a:off x="8532395" y="2978241"/>
              <a:ext cx="676788" cy="40011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0" cap="none" spc="0" dirty="0">
                  <a:ln w="0"/>
                  <a:gradFill>
                    <a:gsLst>
                      <a:gs pos="1000">
                        <a:schemeClr val="tx1"/>
                      </a:gs>
                      <a:gs pos="100000">
                        <a:schemeClr val="tx1">
                          <a:lumMod val="50000"/>
                          <a:lumOff val="50000"/>
                        </a:schemeClr>
                      </a:gs>
                    </a:gsLst>
                    <a:lin ang="5400000"/>
                  </a:gradFill>
                  <a:effectLst/>
                </a:rPr>
                <a:t>map</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spTree>
    <p:extLst>
      <p:ext uri="{BB962C8B-B14F-4D97-AF65-F5344CB8AC3E}">
        <p14:creationId xmlns:p14="http://schemas.microsoft.com/office/powerpoint/2010/main" val="220678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4DF53-30DC-4415-9153-EBB6A0A6F233}"/>
              </a:ext>
            </a:extLst>
          </p:cNvPr>
          <p:cNvSpPr txBox="1"/>
          <p:nvPr/>
        </p:nvSpPr>
        <p:spPr>
          <a:xfrm>
            <a:off x="781877" y="516834"/>
            <a:ext cx="8878957" cy="523220"/>
          </a:xfrm>
          <a:prstGeom prst="rect">
            <a:avLst/>
          </a:prstGeom>
          <a:noFill/>
        </p:spPr>
        <p:txBody>
          <a:bodyPr wrap="square" rtlCol="0">
            <a:spAutoFit/>
          </a:bodyPr>
          <a:lstStyle/>
          <a:p>
            <a:r>
              <a:rPr lang="en-US" altLang="zh-CN" sz="2800" dirty="0">
                <a:latin typeface="华文仿宋" panose="02010600040101010101" pitchFamily="2" charset="-122"/>
                <a:ea typeface="华文仿宋" panose="02010600040101010101" pitchFamily="2" charset="-122"/>
              </a:rPr>
              <a:t>Reconstitution v1.0</a:t>
            </a:r>
            <a:endParaRPr lang="zh-CN" altLang="en-US" sz="2800" dirty="0">
              <a:latin typeface="华文仿宋" panose="02010600040101010101" pitchFamily="2" charset="-122"/>
              <a:ea typeface="华文仿宋" panose="02010600040101010101" pitchFamily="2" charset="-122"/>
            </a:endParaRPr>
          </a:p>
        </p:txBody>
      </p:sp>
      <p:grpSp>
        <p:nvGrpSpPr>
          <p:cNvPr id="3" name="组合 2">
            <a:extLst>
              <a:ext uri="{FF2B5EF4-FFF2-40B4-BE49-F238E27FC236}">
                <a16:creationId xmlns:a16="http://schemas.microsoft.com/office/drawing/2014/main" id="{0BCF8E55-89B3-4F3F-BFE2-AFF665D9A2DA}"/>
              </a:ext>
            </a:extLst>
          </p:cNvPr>
          <p:cNvGrpSpPr/>
          <p:nvPr/>
        </p:nvGrpSpPr>
        <p:grpSpPr>
          <a:xfrm>
            <a:off x="6040898" y="756614"/>
            <a:ext cx="5087550" cy="1641846"/>
            <a:chOff x="503861" y="1175120"/>
            <a:chExt cx="11199454" cy="4128498"/>
          </a:xfrm>
        </p:grpSpPr>
        <p:pic>
          <p:nvPicPr>
            <p:cNvPr id="11" name="图片 10">
              <a:extLst>
                <a:ext uri="{FF2B5EF4-FFF2-40B4-BE49-F238E27FC236}">
                  <a16:creationId xmlns:a16="http://schemas.microsoft.com/office/drawing/2014/main" id="{CA2004D6-70F5-4E2C-AB47-B7B5FBCF778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03861" y="3793761"/>
              <a:ext cx="1974578" cy="1509857"/>
            </a:xfrm>
            <a:prstGeom prst="rect">
              <a:avLst/>
            </a:prstGeom>
          </p:spPr>
        </p:pic>
        <p:pic>
          <p:nvPicPr>
            <p:cNvPr id="47" name="图片 46">
              <a:extLst>
                <a:ext uri="{FF2B5EF4-FFF2-40B4-BE49-F238E27FC236}">
                  <a16:creationId xmlns:a16="http://schemas.microsoft.com/office/drawing/2014/main" id="{4AF111D3-3323-48AC-A3A0-EADDD6C8B8D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587378" y="3793761"/>
              <a:ext cx="1974576" cy="1509857"/>
            </a:xfrm>
            <a:prstGeom prst="rect">
              <a:avLst/>
            </a:prstGeom>
          </p:spPr>
        </p:pic>
        <p:pic>
          <p:nvPicPr>
            <p:cNvPr id="63" name="图片 62">
              <a:extLst>
                <a:ext uri="{FF2B5EF4-FFF2-40B4-BE49-F238E27FC236}">
                  <a16:creationId xmlns:a16="http://schemas.microsoft.com/office/drawing/2014/main" id="{EACD550E-AF63-40EA-BC42-86A474A3224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665292" y="3793761"/>
              <a:ext cx="1974578" cy="1509857"/>
            </a:xfrm>
            <a:prstGeom prst="rect">
              <a:avLst/>
            </a:prstGeom>
          </p:spPr>
        </p:pic>
        <p:pic>
          <p:nvPicPr>
            <p:cNvPr id="79" name="图片 78">
              <a:extLst>
                <a:ext uri="{FF2B5EF4-FFF2-40B4-BE49-F238E27FC236}">
                  <a16:creationId xmlns:a16="http://schemas.microsoft.com/office/drawing/2014/main" id="{53FF27AA-BD02-4CA8-8BA9-2BB8D98247F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728739" y="3792159"/>
              <a:ext cx="1974576" cy="1509857"/>
            </a:xfrm>
            <a:prstGeom prst="rect">
              <a:avLst/>
            </a:prstGeom>
          </p:spPr>
        </p:pic>
        <p:pic>
          <p:nvPicPr>
            <p:cNvPr id="9" name="图片 8">
              <a:extLst>
                <a:ext uri="{FF2B5EF4-FFF2-40B4-BE49-F238E27FC236}">
                  <a16:creationId xmlns:a16="http://schemas.microsoft.com/office/drawing/2014/main" id="{B773BA7A-290E-4F83-B2B3-5EC5DB411D6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77185" y="1175120"/>
              <a:ext cx="2688175" cy="1509857"/>
            </a:xfrm>
            <a:prstGeom prst="rect">
              <a:avLst/>
            </a:prstGeom>
          </p:spPr>
        </p:pic>
        <p:cxnSp>
          <p:nvCxnSpPr>
            <p:cNvPr id="112" name="直接箭头连接符 111">
              <a:extLst>
                <a:ext uri="{FF2B5EF4-FFF2-40B4-BE49-F238E27FC236}">
                  <a16:creationId xmlns:a16="http://schemas.microsoft.com/office/drawing/2014/main" id="{01596F48-A876-40DF-88CA-C9B781836D03}"/>
                </a:ext>
              </a:extLst>
            </p:cNvPr>
            <p:cNvCxnSpPr>
              <a:stCxn id="11" idx="0"/>
              <a:endCxn id="9" idx="2"/>
            </p:cNvCxnSpPr>
            <p:nvPr/>
          </p:nvCxnSpPr>
          <p:spPr>
            <a:xfrm flipV="1">
              <a:off x="1491150" y="2684978"/>
              <a:ext cx="4630124"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D7B91A44-EDA7-4A75-A1F8-8D4CB6689ACD}"/>
                </a:ext>
              </a:extLst>
            </p:cNvPr>
            <p:cNvCxnSpPr>
              <a:stCxn id="9" idx="2"/>
              <a:endCxn id="47" idx="0"/>
            </p:cNvCxnSpPr>
            <p:nvPr/>
          </p:nvCxnSpPr>
          <p:spPr>
            <a:xfrm flipH="1">
              <a:off x="4574666" y="2684978"/>
              <a:ext cx="1546608"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B5A8C8D9-552B-460F-BE87-573380B837B7}"/>
                </a:ext>
              </a:extLst>
            </p:cNvPr>
            <p:cNvCxnSpPr>
              <a:stCxn id="63" idx="0"/>
              <a:endCxn id="9" idx="2"/>
            </p:cNvCxnSpPr>
            <p:nvPr/>
          </p:nvCxnSpPr>
          <p:spPr>
            <a:xfrm flipH="1" flipV="1">
              <a:off x="6121274" y="2684978"/>
              <a:ext cx="1531307"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52758631-E7EA-4893-B54C-3527D32B2653}"/>
                </a:ext>
              </a:extLst>
            </p:cNvPr>
            <p:cNvCxnSpPr>
              <a:stCxn id="79" idx="0"/>
              <a:endCxn id="9" idx="2"/>
            </p:cNvCxnSpPr>
            <p:nvPr/>
          </p:nvCxnSpPr>
          <p:spPr>
            <a:xfrm flipH="1" flipV="1">
              <a:off x="6121274" y="2684978"/>
              <a:ext cx="4594754" cy="11071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矩形 120">
              <a:extLst>
                <a:ext uri="{FF2B5EF4-FFF2-40B4-BE49-F238E27FC236}">
                  <a16:creationId xmlns:a16="http://schemas.microsoft.com/office/drawing/2014/main" id="{B5038EF6-C52D-4A4B-8C18-2A3627509BFC}"/>
                </a:ext>
              </a:extLst>
            </p:cNvPr>
            <p:cNvSpPr/>
            <p:nvPr/>
          </p:nvSpPr>
          <p:spPr>
            <a:xfrm>
              <a:off x="2686865" y="2575242"/>
              <a:ext cx="676788"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map</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22" name="矩形 121">
              <a:extLst>
                <a:ext uri="{FF2B5EF4-FFF2-40B4-BE49-F238E27FC236}">
                  <a16:creationId xmlns:a16="http://schemas.microsoft.com/office/drawing/2014/main" id="{8A15E538-5AA7-4988-B700-9BD103E1A3EF}"/>
                </a:ext>
              </a:extLst>
            </p:cNvPr>
            <p:cNvSpPr/>
            <p:nvPr/>
          </p:nvSpPr>
          <p:spPr>
            <a:xfrm>
              <a:off x="4589965" y="2575242"/>
              <a:ext cx="676788"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map</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23" name="矩形 122">
              <a:extLst>
                <a:ext uri="{FF2B5EF4-FFF2-40B4-BE49-F238E27FC236}">
                  <a16:creationId xmlns:a16="http://schemas.microsoft.com/office/drawing/2014/main" id="{B5038EF6-C52D-4A4B-8C18-2A3627509BFC}"/>
                </a:ext>
              </a:extLst>
            </p:cNvPr>
            <p:cNvSpPr/>
            <p:nvPr/>
          </p:nvSpPr>
          <p:spPr>
            <a:xfrm>
              <a:off x="6988597" y="2575242"/>
              <a:ext cx="676788" cy="40011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0" cap="none" spc="0" dirty="0">
                  <a:ln w="0"/>
                  <a:gradFill>
                    <a:gsLst>
                      <a:gs pos="1000">
                        <a:schemeClr val="tx1"/>
                      </a:gs>
                      <a:gs pos="100000">
                        <a:schemeClr val="tx1">
                          <a:lumMod val="50000"/>
                          <a:lumOff val="50000"/>
                        </a:schemeClr>
                      </a:gs>
                    </a:gsLst>
                    <a:lin ang="5400000"/>
                  </a:gradFill>
                  <a:effectLst/>
                </a:rPr>
                <a:t>map</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24" name="矩形 123">
              <a:extLst>
                <a:ext uri="{FF2B5EF4-FFF2-40B4-BE49-F238E27FC236}">
                  <a16:creationId xmlns:a16="http://schemas.microsoft.com/office/drawing/2014/main" id="{B5038EF6-C52D-4A4B-8C18-2A3627509BFC}"/>
                </a:ext>
              </a:extLst>
            </p:cNvPr>
            <p:cNvSpPr/>
            <p:nvPr/>
          </p:nvSpPr>
          <p:spPr>
            <a:xfrm>
              <a:off x="8839506" y="2617041"/>
              <a:ext cx="676788" cy="40011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0" cap="none" spc="0" dirty="0">
                  <a:ln w="0"/>
                  <a:gradFill>
                    <a:gsLst>
                      <a:gs pos="1000">
                        <a:schemeClr val="tx1"/>
                      </a:gs>
                      <a:gs pos="100000">
                        <a:schemeClr val="tx1">
                          <a:lumMod val="50000"/>
                          <a:lumOff val="50000"/>
                        </a:schemeClr>
                      </a:gs>
                    </a:gsLst>
                    <a:lin ang="5400000"/>
                  </a:gradFill>
                  <a:effectLst/>
                </a:rPr>
                <a:t>map</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sp>
        <p:nvSpPr>
          <p:cNvPr id="95" name="文本框 94">
            <a:extLst>
              <a:ext uri="{FF2B5EF4-FFF2-40B4-BE49-F238E27FC236}">
                <a16:creationId xmlns:a16="http://schemas.microsoft.com/office/drawing/2014/main" id="{8859B4FA-30B7-42BC-A92F-0C2DBC7F2BD5}"/>
              </a:ext>
            </a:extLst>
          </p:cNvPr>
          <p:cNvSpPr txBox="1"/>
          <p:nvPr/>
        </p:nvSpPr>
        <p:spPr>
          <a:xfrm>
            <a:off x="1656522" y="2889598"/>
            <a:ext cx="9471926" cy="1569660"/>
          </a:xfrm>
          <a:prstGeom prst="rect">
            <a:avLst/>
          </a:prstGeom>
          <a:noFill/>
        </p:spPr>
        <p:txBody>
          <a:bodyPr wrap="square" rtlCol="0">
            <a:spAutoFit/>
          </a:bodyPr>
          <a:lstStyle/>
          <a:p>
            <a:r>
              <a:rPr lang="zh-CN" altLang="en-US" sz="2400" i="1" dirty="0">
                <a:latin typeface="华文仿宋" panose="02010600040101010101" pitchFamily="2" charset="-122"/>
                <a:ea typeface="华文仿宋" panose="02010600040101010101" pitchFamily="2" charset="-122"/>
              </a:rPr>
              <a:t>由于玩家串行进行自己的回合，且每个玩家的回合不需要其他玩家的参与，于是可以将控制器放在客户端，在玩家进行行动对地图产生改变时，客户端通知服务器，服务器通知其他三个客户端地图的改变，客户端记录并在用户界面中进行相应的更改。</a:t>
            </a:r>
          </a:p>
        </p:txBody>
      </p:sp>
      <p:sp>
        <p:nvSpPr>
          <p:cNvPr id="97" name="文本框 96">
            <a:extLst>
              <a:ext uri="{FF2B5EF4-FFF2-40B4-BE49-F238E27FC236}">
                <a16:creationId xmlns:a16="http://schemas.microsoft.com/office/drawing/2014/main" id="{B2ED9F14-6C03-4F5B-A250-AD05591CE092}"/>
              </a:ext>
            </a:extLst>
          </p:cNvPr>
          <p:cNvSpPr txBox="1"/>
          <p:nvPr/>
        </p:nvSpPr>
        <p:spPr>
          <a:xfrm>
            <a:off x="1656522" y="4476138"/>
            <a:ext cx="9471926" cy="1569660"/>
          </a:xfrm>
          <a:prstGeom prst="rect">
            <a:avLst/>
          </a:prstGeom>
          <a:noFill/>
        </p:spPr>
        <p:txBody>
          <a:bodyPr wrap="square" rtlCol="0">
            <a:spAutoFit/>
          </a:bodyPr>
          <a:lstStyle/>
          <a:p>
            <a:r>
              <a:rPr lang="zh-CN" altLang="en-US" sz="2400" i="1" dirty="0">
                <a:latin typeface="华文仿宋" panose="02010600040101010101" pitchFamily="2" charset="-122"/>
                <a:ea typeface="华文仿宋" panose="02010600040101010101" pitchFamily="2" charset="-122"/>
              </a:rPr>
              <a:t>这样设计的好处是控制逻辑简单，数据的传输只需要传输固定格式的地图数据，服务器只维护一个调度器，按顺序通知客户端进行自己的回合。缺点也很明显，没有哪个游戏会将权限全部放到客户端，写外挂及其方便。</a:t>
            </a:r>
          </a:p>
        </p:txBody>
      </p:sp>
      <p:pic>
        <p:nvPicPr>
          <p:cNvPr id="99" name="图片 98">
            <a:extLst>
              <a:ext uri="{FF2B5EF4-FFF2-40B4-BE49-F238E27FC236}">
                <a16:creationId xmlns:a16="http://schemas.microsoft.com/office/drawing/2014/main" id="{D7FC97C8-28D8-46AA-9841-A64755C48F78}"/>
              </a:ext>
            </a:extLst>
          </p:cNvPr>
          <p:cNvPicPr>
            <a:picLocks noChangeAspect="1"/>
          </p:cNvPicPr>
          <p:nvPr/>
        </p:nvPicPr>
        <p:blipFill>
          <a:blip r:embed="rId4"/>
          <a:stretch>
            <a:fillRect/>
          </a:stretch>
        </p:blipFill>
        <p:spPr>
          <a:xfrm>
            <a:off x="1179442" y="3180863"/>
            <a:ext cx="304800" cy="247650"/>
          </a:xfrm>
          <a:prstGeom prst="rect">
            <a:avLst/>
          </a:prstGeom>
        </p:spPr>
      </p:pic>
      <p:pic>
        <p:nvPicPr>
          <p:cNvPr id="101" name="图片 100">
            <a:extLst>
              <a:ext uri="{FF2B5EF4-FFF2-40B4-BE49-F238E27FC236}">
                <a16:creationId xmlns:a16="http://schemas.microsoft.com/office/drawing/2014/main" id="{EB751DE4-5736-4AE0-AAA9-911CC8C6150D}"/>
              </a:ext>
            </a:extLst>
          </p:cNvPr>
          <p:cNvPicPr>
            <a:picLocks noChangeAspect="1"/>
          </p:cNvPicPr>
          <p:nvPr/>
        </p:nvPicPr>
        <p:blipFill>
          <a:blip r:embed="rId5"/>
          <a:stretch>
            <a:fillRect/>
          </a:stretch>
        </p:blipFill>
        <p:spPr>
          <a:xfrm>
            <a:off x="1198492" y="4738989"/>
            <a:ext cx="285750" cy="257175"/>
          </a:xfrm>
          <a:prstGeom prst="rect">
            <a:avLst/>
          </a:prstGeom>
        </p:spPr>
      </p:pic>
    </p:spTree>
    <p:extLst>
      <p:ext uri="{BB962C8B-B14F-4D97-AF65-F5344CB8AC3E}">
        <p14:creationId xmlns:p14="http://schemas.microsoft.com/office/powerpoint/2010/main" val="750183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4DF53-30DC-4415-9153-EBB6A0A6F233}"/>
              </a:ext>
            </a:extLst>
          </p:cNvPr>
          <p:cNvSpPr txBox="1"/>
          <p:nvPr/>
        </p:nvSpPr>
        <p:spPr>
          <a:xfrm>
            <a:off x="781877" y="516834"/>
            <a:ext cx="8878957" cy="523220"/>
          </a:xfrm>
          <a:prstGeom prst="rect">
            <a:avLst/>
          </a:prstGeom>
          <a:noFill/>
        </p:spPr>
        <p:txBody>
          <a:bodyPr wrap="square" rtlCol="0">
            <a:spAutoFit/>
          </a:bodyPr>
          <a:lstStyle/>
          <a:p>
            <a:r>
              <a:rPr lang="en-US" altLang="zh-CN" sz="2800" dirty="0">
                <a:latin typeface="华文仿宋" panose="02010600040101010101" pitchFamily="2" charset="-122"/>
                <a:ea typeface="华文仿宋" panose="02010600040101010101" pitchFamily="2" charset="-122"/>
              </a:rPr>
              <a:t>Reconstitution v2.0</a:t>
            </a:r>
            <a:endParaRPr lang="zh-CN" altLang="en-US" sz="2800" dirty="0">
              <a:latin typeface="华文仿宋" panose="02010600040101010101" pitchFamily="2" charset="-122"/>
              <a:ea typeface="华文仿宋" panose="02010600040101010101" pitchFamily="2" charset="-122"/>
            </a:endParaRPr>
          </a:p>
        </p:txBody>
      </p:sp>
      <p:grpSp>
        <p:nvGrpSpPr>
          <p:cNvPr id="3" name="组合 2">
            <a:extLst>
              <a:ext uri="{FF2B5EF4-FFF2-40B4-BE49-F238E27FC236}">
                <a16:creationId xmlns:a16="http://schemas.microsoft.com/office/drawing/2014/main" id="{0BCF8E55-89B3-4F3F-BFE2-AFF665D9A2DA}"/>
              </a:ext>
            </a:extLst>
          </p:cNvPr>
          <p:cNvGrpSpPr/>
          <p:nvPr/>
        </p:nvGrpSpPr>
        <p:grpSpPr>
          <a:xfrm>
            <a:off x="0" y="1175120"/>
            <a:ext cx="12358644" cy="5667486"/>
            <a:chOff x="0" y="1175120"/>
            <a:chExt cx="12358644" cy="5667486"/>
          </a:xfrm>
        </p:grpSpPr>
        <p:grpSp>
          <p:nvGrpSpPr>
            <p:cNvPr id="29" name="组合 28">
              <a:extLst>
                <a:ext uri="{FF2B5EF4-FFF2-40B4-BE49-F238E27FC236}">
                  <a16:creationId xmlns:a16="http://schemas.microsoft.com/office/drawing/2014/main" id="{567DBC86-7CF8-4A9D-BEA3-5524D08BE416}"/>
                </a:ext>
              </a:extLst>
            </p:cNvPr>
            <p:cNvGrpSpPr/>
            <p:nvPr/>
          </p:nvGrpSpPr>
          <p:grpSpPr>
            <a:xfrm>
              <a:off x="0" y="3793762"/>
              <a:ext cx="3133767" cy="3048844"/>
              <a:chOff x="8448704" y="315027"/>
              <a:chExt cx="3133767" cy="3048844"/>
            </a:xfrm>
          </p:grpSpPr>
          <p:pic>
            <p:nvPicPr>
              <p:cNvPr id="11" name="图片 10">
                <a:extLst>
                  <a:ext uri="{FF2B5EF4-FFF2-40B4-BE49-F238E27FC236}">
                    <a16:creationId xmlns:a16="http://schemas.microsoft.com/office/drawing/2014/main" id="{CA2004D6-70F5-4E2C-AB47-B7B5FBCF778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952565" y="315027"/>
                <a:ext cx="1974577" cy="1509857"/>
              </a:xfrm>
              <a:prstGeom prst="rect">
                <a:avLst/>
              </a:prstGeom>
            </p:spPr>
          </p:pic>
          <p:sp>
            <p:nvSpPr>
              <p:cNvPr id="12" name="矩形 11">
                <a:extLst>
                  <a:ext uri="{FF2B5EF4-FFF2-40B4-BE49-F238E27FC236}">
                    <a16:creationId xmlns:a16="http://schemas.microsoft.com/office/drawing/2014/main" id="{FA8303F7-6D47-4ACA-9EF9-D0572C8CB375}"/>
                  </a:ext>
                </a:extLst>
              </p:cNvPr>
              <p:cNvSpPr/>
              <p:nvPr/>
            </p:nvSpPr>
            <p:spPr>
              <a:xfrm>
                <a:off x="8448704" y="1794982"/>
                <a:ext cx="2961419"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top</a:t>
                </a:r>
                <a:endParaRPr lang="zh-CN" altLang="en-US" dirty="0"/>
              </a:p>
            </p:txBody>
          </p:sp>
          <p:sp>
            <p:nvSpPr>
              <p:cNvPr id="13" name="矩形 12">
                <a:extLst>
                  <a:ext uri="{FF2B5EF4-FFF2-40B4-BE49-F238E27FC236}">
                    <a16:creationId xmlns:a16="http://schemas.microsoft.com/office/drawing/2014/main" id="{CA47BD06-162D-487B-92D7-E74C1E492708}"/>
                  </a:ext>
                </a:extLst>
              </p:cNvPr>
              <p:cNvSpPr/>
              <p:nvPr/>
            </p:nvSpPr>
            <p:spPr>
              <a:xfrm>
                <a:off x="9435546" y="2318202"/>
                <a:ext cx="1008617"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82A6504-2133-4DA1-943D-533876EC9B40}"/>
                  </a:ext>
                </a:extLst>
              </p:cNvPr>
              <p:cNvSpPr/>
              <p:nvPr/>
            </p:nvSpPr>
            <p:spPr>
              <a:xfrm>
                <a:off x="9438754" y="1794982"/>
                <a:ext cx="1002198" cy="523220"/>
              </a:xfrm>
              <a:prstGeom prst="rect">
                <a:avLst/>
              </a:prstGeom>
              <a:noFill/>
            </p:spPr>
            <p:txBody>
              <a:bodyPr wrap="none" lIns="91440" tIns="45720" rIns="91440" bIns="45720">
                <a:spAutoFit/>
              </a:bodyPr>
              <a:lstStyle/>
              <a:p>
                <a:pPr algn="ctr"/>
                <a:r>
                  <a:rPr lang="en-US" altLang="zh-CN" sz="2800" dirty="0">
                    <a:ln w="0"/>
                    <a:gradFill>
                      <a:gsLst>
                        <a:gs pos="0">
                          <a:schemeClr val="tx1"/>
                        </a:gs>
                        <a:gs pos="100000">
                          <a:schemeClr val="tx1">
                            <a:lumMod val="50000"/>
                            <a:lumOff val="50000"/>
                          </a:schemeClr>
                        </a:gs>
                      </a:gsLst>
                      <a:lin ang="5400000"/>
                    </a:gradFill>
                  </a:rPr>
                  <a:t>client</a:t>
                </a:r>
                <a:endParaRPr lang="zh-CN" altLang="en-US" sz="2800" b="0" cap="none" spc="0" dirty="0">
                  <a:ln w="0"/>
                  <a:gradFill>
                    <a:gsLst>
                      <a:gs pos="0">
                        <a:schemeClr val="tx1"/>
                      </a:gs>
                      <a:gs pos="100000">
                        <a:schemeClr val="tx1">
                          <a:lumMod val="50000"/>
                          <a:lumOff val="50000"/>
                        </a:schemeClr>
                      </a:gs>
                    </a:gsLst>
                    <a:lin ang="5400000"/>
                  </a:gradFill>
                  <a:effectLst/>
                </a:endParaRPr>
              </a:p>
            </p:txBody>
          </p:sp>
          <p:sp>
            <p:nvSpPr>
              <p:cNvPr id="19" name="矩形 18">
                <a:extLst>
                  <a:ext uri="{FF2B5EF4-FFF2-40B4-BE49-F238E27FC236}">
                    <a16:creationId xmlns:a16="http://schemas.microsoft.com/office/drawing/2014/main" id="{3FAE537E-00BD-4548-B39C-8F1788CBCE65}"/>
                  </a:ext>
                </a:extLst>
              </p:cNvPr>
              <p:cNvSpPr/>
              <p:nvPr/>
            </p:nvSpPr>
            <p:spPr>
              <a:xfrm>
                <a:off x="9729698" y="2370391"/>
                <a:ext cx="420308" cy="400110"/>
              </a:xfrm>
              <a:prstGeom prst="rect">
                <a:avLst/>
              </a:prstGeom>
              <a:noFill/>
            </p:spPr>
            <p:txBody>
              <a:bodyPr wrap="squar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UI</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nvGrpSpPr>
              <p:cNvPr id="27" name="组合 26">
                <a:extLst>
                  <a:ext uri="{FF2B5EF4-FFF2-40B4-BE49-F238E27FC236}">
                    <a16:creationId xmlns:a16="http://schemas.microsoft.com/office/drawing/2014/main" id="{BFF251A8-F21B-4B54-8054-D908F091EF99}"/>
                  </a:ext>
                </a:extLst>
              </p:cNvPr>
              <p:cNvGrpSpPr/>
              <p:nvPr/>
            </p:nvGrpSpPr>
            <p:grpSpPr>
              <a:xfrm>
                <a:off x="8448704" y="2318202"/>
                <a:ext cx="1008616" cy="523220"/>
                <a:chOff x="10444163" y="2318202"/>
                <a:chExt cx="965960" cy="523220"/>
              </a:xfrm>
            </p:grpSpPr>
            <p:sp>
              <p:nvSpPr>
                <p:cNvPr id="14" name="矩形 13">
                  <a:extLst>
                    <a:ext uri="{FF2B5EF4-FFF2-40B4-BE49-F238E27FC236}">
                      <a16:creationId xmlns:a16="http://schemas.microsoft.com/office/drawing/2014/main" id="{0C14D06F-55EC-402B-A105-E9B3448E14C0}"/>
                    </a:ext>
                  </a:extLst>
                </p:cNvPr>
                <p:cNvSpPr/>
                <p:nvPr/>
              </p:nvSpPr>
              <p:spPr>
                <a:xfrm>
                  <a:off x="10444163" y="2318202"/>
                  <a:ext cx="9659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A77BD3A-58FB-4717-BEDA-BFD096F87A1D}"/>
                    </a:ext>
                  </a:extLst>
                </p:cNvPr>
                <p:cNvSpPr/>
                <p:nvPr/>
              </p:nvSpPr>
              <p:spPr>
                <a:xfrm>
                  <a:off x="10524599" y="2370391"/>
                  <a:ext cx="847742"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socket</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grpSp>
            <p:nvGrpSpPr>
              <p:cNvPr id="26" name="组合 25">
                <a:extLst>
                  <a:ext uri="{FF2B5EF4-FFF2-40B4-BE49-F238E27FC236}">
                    <a16:creationId xmlns:a16="http://schemas.microsoft.com/office/drawing/2014/main" id="{BE5AE1F9-3C3E-40A4-97F2-37224D78840E}"/>
                  </a:ext>
                </a:extLst>
              </p:cNvPr>
              <p:cNvGrpSpPr/>
              <p:nvPr/>
            </p:nvGrpSpPr>
            <p:grpSpPr>
              <a:xfrm>
                <a:off x="10274100" y="2318973"/>
                <a:ext cx="1308371" cy="1044898"/>
                <a:chOff x="8291341" y="2318202"/>
                <a:chExt cx="1308371" cy="1044898"/>
              </a:xfrm>
            </p:grpSpPr>
            <p:grpSp>
              <p:nvGrpSpPr>
                <p:cNvPr id="25" name="组合 24">
                  <a:extLst>
                    <a:ext uri="{FF2B5EF4-FFF2-40B4-BE49-F238E27FC236}">
                      <a16:creationId xmlns:a16="http://schemas.microsoft.com/office/drawing/2014/main" id="{97392DE5-464B-4E23-8333-A92EFEB9EF5D}"/>
                    </a:ext>
                  </a:extLst>
                </p:cNvPr>
                <p:cNvGrpSpPr/>
                <p:nvPr/>
              </p:nvGrpSpPr>
              <p:grpSpPr>
                <a:xfrm>
                  <a:off x="8291341" y="2318202"/>
                  <a:ext cx="1308371" cy="1044898"/>
                  <a:chOff x="8291341" y="2318202"/>
                  <a:chExt cx="1308371" cy="1044898"/>
                </a:xfrm>
              </p:grpSpPr>
              <p:grpSp>
                <p:nvGrpSpPr>
                  <p:cNvPr id="24" name="组合 23">
                    <a:extLst>
                      <a:ext uri="{FF2B5EF4-FFF2-40B4-BE49-F238E27FC236}">
                        <a16:creationId xmlns:a16="http://schemas.microsoft.com/office/drawing/2014/main" id="{DEDA9B2B-3A16-4590-B7AF-80387CB8E250}"/>
                      </a:ext>
                    </a:extLst>
                  </p:cNvPr>
                  <p:cNvGrpSpPr/>
                  <p:nvPr/>
                </p:nvGrpSpPr>
                <p:grpSpPr>
                  <a:xfrm>
                    <a:off x="8448704" y="2318202"/>
                    <a:ext cx="971858" cy="1044898"/>
                    <a:chOff x="8448704" y="2318202"/>
                    <a:chExt cx="971858" cy="1044898"/>
                  </a:xfrm>
                </p:grpSpPr>
                <p:sp>
                  <p:nvSpPr>
                    <p:cNvPr id="16" name="矩形 15">
                      <a:extLst>
                        <a:ext uri="{FF2B5EF4-FFF2-40B4-BE49-F238E27FC236}">
                          <a16:creationId xmlns:a16="http://schemas.microsoft.com/office/drawing/2014/main" id="{28F07252-4C04-430A-B7DD-5B6D4A724B10}"/>
                        </a:ext>
                      </a:extLst>
                    </p:cNvPr>
                    <p:cNvSpPr/>
                    <p:nvPr/>
                  </p:nvSpPr>
                  <p:spPr>
                    <a:xfrm>
                      <a:off x="8448704" y="2318202"/>
                      <a:ext cx="971858"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0B42AED-79F4-4754-B872-D6365EE01BD0}"/>
                        </a:ext>
                      </a:extLst>
                    </p:cNvPr>
                    <p:cNvSpPr/>
                    <p:nvPr/>
                  </p:nvSpPr>
                  <p:spPr>
                    <a:xfrm>
                      <a:off x="8448704" y="2839880"/>
                      <a:ext cx="971858"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CFFB5CD8-E01D-447D-A1C1-4E63055B78E2}"/>
                      </a:ext>
                    </a:extLst>
                  </p:cNvPr>
                  <p:cNvSpPr/>
                  <p:nvPr/>
                </p:nvSpPr>
                <p:spPr>
                  <a:xfrm>
                    <a:off x="8291341" y="2378986"/>
                    <a:ext cx="1308371"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responder</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sp>
              <p:nvSpPr>
                <p:cNvPr id="23" name="矩形 22">
                  <a:extLst>
                    <a:ext uri="{FF2B5EF4-FFF2-40B4-BE49-F238E27FC236}">
                      <a16:creationId xmlns:a16="http://schemas.microsoft.com/office/drawing/2014/main" id="{083F8106-0635-46A4-B2FA-2C834FA1A2FC}"/>
                    </a:ext>
                  </a:extLst>
                </p:cNvPr>
                <p:cNvSpPr/>
                <p:nvPr/>
              </p:nvSpPr>
              <p:spPr>
                <a:xfrm>
                  <a:off x="8749138" y="2904729"/>
                  <a:ext cx="364202"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grpSp>
        <p:grpSp>
          <p:nvGrpSpPr>
            <p:cNvPr id="46" name="组合 45">
              <a:extLst>
                <a:ext uri="{FF2B5EF4-FFF2-40B4-BE49-F238E27FC236}">
                  <a16:creationId xmlns:a16="http://schemas.microsoft.com/office/drawing/2014/main" id="{88E24393-63FA-4C50-885E-C445669AA9E3}"/>
                </a:ext>
              </a:extLst>
            </p:cNvPr>
            <p:cNvGrpSpPr/>
            <p:nvPr/>
          </p:nvGrpSpPr>
          <p:grpSpPr>
            <a:xfrm>
              <a:off x="3083516" y="3793762"/>
              <a:ext cx="3142744" cy="3048844"/>
              <a:chOff x="8448704" y="315027"/>
              <a:chExt cx="3142744" cy="3048844"/>
            </a:xfrm>
          </p:grpSpPr>
          <p:pic>
            <p:nvPicPr>
              <p:cNvPr id="47" name="图片 46">
                <a:extLst>
                  <a:ext uri="{FF2B5EF4-FFF2-40B4-BE49-F238E27FC236}">
                    <a16:creationId xmlns:a16="http://schemas.microsoft.com/office/drawing/2014/main" id="{4AF111D3-3323-48AC-A3A0-EADDD6C8B8D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952565" y="315027"/>
                <a:ext cx="1974577" cy="1509857"/>
              </a:xfrm>
              <a:prstGeom prst="rect">
                <a:avLst/>
              </a:prstGeom>
            </p:spPr>
          </p:pic>
          <p:sp>
            <p:nvSpPr>
              <p:cNvPr id="48" name="矩形 47">
                <a:extLst>
                  <a:ext uri="{FF2B5EF4-FFF2-40B4-BE49-F238E27FC236}">
                    <a16:creationId xmlns:a16="http://schemas.microsoft.com/office/drawing/2014/main" id="{5A3D80AC-3AA7-4937-AA0D-191E9B1F114F}"/>
                  </a:ext>
                </a:extLst>
              </p:cNvPr>
              <p:cNvSpPr/>
              <p:nvPr/>
            </p:nvSpPr>
            <p:spPr>
              <a:xfrm>
                <a:off x="8448704" y="1794982"/>
                <a:ext cx="2961419"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top</a:t>
                </a:r>
                <a:endParaRPr lang="zh-CN" altLang="en-US" dirty="0"/>
              </a:p>
            </p:txBody>
          </p:sp>
          <p:sp>
            <p:nvSpPr>
              <p:cNvPr id="49" name="矩形 48">
                <a:extLst>
                  <a:ext uri="{FF2B5EF4-FFF2-40B4-BE49-F238E27FC236}">
                    <a16:creationId xmlns:a16="http://schemas.microsoft.com/office/drawing/2014/main" id="{66B18D33-A1A6-4DF6-8757-BAD4FE1ED18E}"/>
                  </a:ext>
                </a:extLst>
              </p:cNvPr>
              <p:cNvSpPr/>
              <p:nvPr/>
            </p:nvSpPr>
            <p:spPr>
              <a:xfrm>
                <a:off x="9435546" y="2318202"/>
                <a:ext cx="1008617"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BE32E16-9BCD-41FF-871B-9FCC73BE3CE0}"/>
                  </a:ext>
                </a:extLst>
              </p:cNvPr>
              <p:cNvSpPr/>
              <p:nvPr/>
            </p:nvSpPr>
            <p:spPr>
              <a:xfrm>
                <a:off x="9438754" y="1794982"/>
                <a:ext cx="1002198" cy="523220"/>
              </a:xfrm>
              <a:prstGeom prst="rect">
                <a:avLst/>
              </a:prstGeom>
              <a:noFill/>
            </p:spPr>
            <p:txBody>
              <a:bodyPr wrap="none" lIns="91440" tIns="45720" rIns="91440" bIns="45720">
                <a:spAutoFit/>
              </a:bodyPr>
              <a:lstStyle/>
              <a:p>
                <a:pPr algn="ctr"/>
                <a:r>
                  <a:rPr lang="en-US" altLang="zh-CN" sz="2800" dirty="0">
                    <a:ln w="0"/>
                    <a:gradFill>
                      <a:gsLst>
                        <a:gs pos="0">
                          <a:schemeClr val="tx1"/>
                        </a:gs>
                        <a:gs pos="100000">
                          <a:schemeClr val="tx1">
                            <a:lumMod val="50000"/>
                            <a:lumOff val="50000"/>
                          </a:schemeClr>
                        </a:gs>
                      </a:gsLst>
                      <a:lin ang="5400000"/>
                    </a:gradFill>
                  </a:rPr>
                  <a:t>client</a:t>
                </a:r>
                <a:endParaRPr lang="zh-CN" altLang="en-US" sz="2800" b="0" cap="none" spc="0" dirty="0">
                  <a:ln w="0"/>
                  <a:gradFill>
                    <a:gsLst>
                      <a:gs pos="0">
                        <a:schemeClr val="tx1"/>
                      </a:gs>
                      <a:gs pos="100000">
                        <a:schemeClr val="tx1">
                          <a:lumMod val="50000"/>
                          <a:lumOff val="50000"/>
                        </a:schemeClr>
                      </a:gs>
                    </a:gsLst>
                    <a:lin ang="5400000"/>
                  </a:gradFill>
                  <a:effectLst/>
                </a:endParaRPr>
              </a:p>
            </p:txBody>
          </p:sp>
          <p:sp>
            <p:nvSpPr>
              <p:cNvPr id="51" name="矩形 50">
                <a:extLst>
                  <a:ext uri="{FF2B5EF4-FFF2-40B4-BE49-F238E27FC236}">
                    <a16:creationId xmlns:a16="http://schemas.microsoft.com/office/drawing/2014/main" id="{DD692BE1-9AC3-462D-B12A-663BF56A164D}"/>
                  </a:ext>
                </a:extLst>
              </p:cNvPr>
              <p:cNvSpPr/>
              <p:nvPr/>
            </p:nvSpPr>
            <p:spPr>
              <a:xfrm>
                <a:off x="9729698" y="2370391"/>
                <a:ext cx="420308" cy="400110"/>
              </a:xfrm>
              <a:prstGeom prst="rect">
                <a:avLst/>
              </a:prstGeom>
              <a:noFill/>
            </p:spPr>
            <p:txBody>
              <a:bodyPr wrap="squar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UI</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nvGrpSpPr>
              <p:cNvPr id="52" name="组合 51">
                <a:extLst>
                  <a:ext uri="{FF2B5EF4-FFF2-40B4-BE49-F238E27FC236}">
                    <a16:creationId xmlns:a16="http://schemas.microsoft.com/office/drawing/2014/main" id="{C0DC2D23-9700-445E-B0D7-E6DA9A3C9E1D}"/>
                  </a:ext>
                </a:extLst>
              </p:cNvPr>
              <p:cNvGrpSpPr/>
              <p:nvPr/>
            </p:nvGrpSpPr>
            <p:grpSpPr>
              <a:xfrm>
                <a:off x="8448704" y="2318202"/>
                <a:ext cx="1008616" cy="523220"/>
                <a:chOff x="10444163" y="2318202"/>
                <a:chExt cx="965960" cy="523220"/>
              </a:xfrm>
            </p:grpSpPr>
            <p:sp>
              <p:nvSpPr>
                <p:cNvPr id="60" name="矩形 59">
                  <a:extLst>
                    <a:ext uri="{FF2B5EF4-FFF2-40B4-BE49-F238E27FC236}">
                      <a16:creationId xmlns:a16="http://schemas.microsoft.com/office/drawing/2014/main" id="{3B44A962-96B0-4178-BD6C-30DE21B65F9B}"/>
                    </a:ext>
                  </a:extLst>
                </p:cNvPr>
                <p:cNvSpPr/>
                <p:nvPr/>
              </p:nvSpPr>
              <p:spPr>
                <a:xfrm>
                  <a:off x="10444163" y="2318202"/>
                  <a:ext cx="9659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D4FDD8F6-D325-4D33-A7A9-EB5486245CB7}"/>
                    </a:ext>
                  </a:extLst>
                </p:cNvPr>
                <p:cNvSpPr/>
                <p:nvPr/>
              </p:nvSpPr>
              <p:spPr>
                <a:xfrm>
                  <a:off x="10524599" y="2370391"/>
                  <a:ext cx="847742"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socket</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grpSp>
            <p:nvGrpSpPr>
              <p:cNvPr id="53" name="组合 52">
                <a:extLst>
                  <a:ext uri="{FF2B5EF4-FFF2-40B4-BE49-F238E27FC236}">
                    <a16:creationId xmlns:a16="http://schemas.microsoft.com/office/drawing/2014/main" id="{1A7EE5DD-D429-4482-9421-5F6B608AA6A0}"/>
                  </a:ext>
                </a:extLst>
              </p:cNvPr>
              <p:cNvGrpSpPr/>
              <p:nvPr/>
            </p:nvGrpSpPr>
            <p:grpSpPr>
              <a:xfrm>
                <a:off x="10243185" y="2318973"/>
                <a:ext cx="1348263" cy="1044898"/>
                <a:chOff x="8260426" y="2318202"/>
                <a:chExt cx="1348263" cy="1044898"/>
              </a:xfrm>
            </p:grpSpPr>
            <p:grpSp>
              <p:nvGrpSpPr>
                <p:cNvPr id="54" name="组合 53">
                  <a:extLst>
                    <a:ext uri="{FF2B5EF4-FFF2-40B4-BE49-F238E27FC236}">
                      <a16:creationId xmlns:a16="http://schemas.microsoft.com/office/drawing/2014/main" id="{25E6994A-F341-4352-B027-1DC80C9D2166}"/>
                    </a:ext>
                  </a:extLst>
                </p:cNvPr>
                <p:cNvGrpSpPr/>
                <p:nvPr/>
              </p:nvGrpSpPr>
              <p:grpSpPr>
                <a:xfrm>
                  <a:off x="8260426" y="2318202"/>
                  <a:ext cx="1348263" cy="1044898"/>
                  <a:chOff x="8260426" y="2318202"/>
                  <a:chExt cx="1348263" cy="1044898"/>
                </a:xfrm>
              </p:grpSpPr>
              <p:grpSp>
                <p:nvGrpSpPr>
                  <p:cNvPr id="56" name="组合 55">
                    <a:extLst>
                      <a:ext uri="{FF2B5EF4-FFF2-40B4-BE49-F238E27FC236}">
                        <a16:creationId xmlns:a16="http://schemas.microsoft.com/office/drawing/2014/main" id="{68B7814E-7903-4851-BB11-37EFF9F1097B}"/>
                      </a:ext>
                    </a:extLst>
                  </p:cNvPr>
                  <p:cNvGrpSpPr/>
                  <p:nvPr/>
                </p:nvGrpSpPr>
                <p:grpSpPr>
                  <a:xfrm>
                    <a:off x="8448704" y="2318202"/>
                    <a:ext cx="978660" cy="1044898"/>
                    <a:chOff x="8448704" y="2318202"/>
                    <a:chExt cx="978660" cy="1044898"/>
                  </a:xfrm>
                </p:grpSpPr>
                <p:sp>
                  <p:nvSpPr>
                    <p:cNvPr id="58" name="矩形 57">
                      <a:extLst>
                        <a:ext uri="{FF2B5EF4-FFF2-40B4-BE49-F238E27FC236}">
                          <a16:creationId xmlns:a16="http://schemas.microsoft.com/office/drawing/2014/main" id="{635D0097-EF3F-458B-AE99-4F05D02F7746}"/>
                        </a:ext>
                      </a:extLst>
                    </p:cNvPr>
                    <p:cNvSpPr/>
                    <p:nvPr/>
                  </p:nvSpPr>
                  <p:spPr>
                    <a:xfrm>
                      <a:off x="8448704" y="2318202"/>
                      <a:ext cx="9786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674599BF-3C4D-47D5-9795-9049199B26A4}"/>
                        </a:ext>
                      </a:extLst>
                    </p:cNvPr>
                    <p:cNvSpPr/>
                    <p:nvPr/>
                  </p:nvSpPr>
                  <p:spPr>
                    <a:xfrm>
                      <a:off x="8448704" y="2839880"/>
                      <a:ext cx="9786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7" name="矩形 56">
                    <a:extLst>
                      <a:ext uri="{FF2B5EF4-FFF2-40B4-BE49-F238E27FC236}">
                        <a16:creationId xmlns:a16="http://schemas.microsoft.com/office/drawing/2014/main" id="{7CB2B627-E58C-4234-B4FB-231ED70EBC0E}"/>
                      </a:ext>
                    </a:extLst>
                  </p:cNvPr>
                  <p:cNvSpPr/>
                  <p:nvPr/>
                </p:nvSpPr>
                <p:spPr>
                  <a:xfrm>
                    <a:off x="8260426" y="2378986"/>
                    <a:ext cx="1348263" cy="400110"/>
                  </a:xfrm>
                  <a:prstGeom prst="rect">
                    <a:avLst/>
                  </a:prstGeom>
                  <a:noFill/>
                </p:spPr>
                <p:txBody>
                  <a:bodyPr wrap="squar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responder</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sp>
              <p:nvSpPr>
                <p:cNvPr id="55" name="矩形 54">
                  <a:extLst>
                    <a:ext uri="{FF2B5EF4-FFF2-40B4-BE49-F238E27FC236}">
                      <a16:creationId xmlns:a16="http://schemas.microsoft.com/office/drawing/2014/main" id="{2E0CD7FA-2275-49A3-BDD4-BC7B1078E06D}"/>
                    </a:ext>
                  </a:extLst>
                </p:cNvPr>
                <p:cNvSpPr/>
                <p:nvPr/>
              </p:nvSpPr>
              <p:spPr>
                <a:xfrm>
                  <a:off x="8749138" y="2904729"/>
                  <a:ext cx="364202"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grpSp>
        <p:grpSp>
          <p:nvGrpSpPr>
            <p:cNvPr id="62" name="组合 61">
              <a:extLst>
                <a:ext uri="{FF2B5EF4-FFF2-40B4-BE49-F238E27FC236}">
                  <a16:creationId xmlns:a16="http://schemas.microsoft.com/office/drawing/2014/main" id="{38CDE6F3-900D-43F8-A0A1-0B103DE5CF56}"/>
                </a:ext>
              </a:extLst>
            </p:cNvPr>
            <p:cNvGrpSpPr/>
            <p:nvPr/>
          </p:nvGrpSpPr>
          <p:grpSpPr>
            <a:xfrm>
              <a:off x="6161431" y="3793762"/>
              <a:ext cx="3133764" cy="3048844"/>
              <a:chOff x="8448704" y="315027"/>
              <a:chExt cx="3133764" cy="3048844"/>
            </a:xfrm>
          </p:grpSpPr>
          <p:pic>
            <p:nvPicPr>
              <p:cNvPr id="63" name="图片 62">
                <a:extLst>
                  <a:ext uri="{FF2B5EF4-FFF2-40B4-BE49-F238E27FC236}">
                    <a16:creationId xmlns:a16="http://schemas.microsoft.com/office/drawing/2014/main" id="{EACD550E-AF63-40EA-BC42-86A474A3224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952565" y="315027"/>
                <a:ext cx="1974577" cy="1509857"/>
              </a:xfrm>
              <a:prstGeom prst="rect">
                <a:avLst/>
              </a:prstGeom>
            </p:spPr>
          </p:pic>
          <p:sp>
            <p:nvSpPr>
              <p:cNvPr id="64" name="矩形 63">
                <a:extLst>
                  <a:ext uri="{FF2B5EF4-FFF2-40B4-BE49-F238E27FC236}">
                    <a16:creationId xmlns:a16="http://schemas.microsoft.com/office/drawing/2014/main" id="{792CFFE5-F1D6-4BA9-95B1-F70A85468C3B}"/>
                  </a:ext>
                </a:extLst>
              </p:cNvPr>
              <p:cNvSpPr/>
              <p:nvPr/>
            </p:nvSpPr>
            <p:spPr>
              <a:xfrm>
                <a:off x="8448704" y="1794982"/>
                <a:ext cx="2961419"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top</a:t>
                </a:r>
                <a:endParaRPr lang="zh-CN" altLang="en-US" dirty="0"/>
              </a:p>
            </p:txBody>
          </p:sp>
          <p:sp>
            <p:nvSpPr>
              <p:cNvPr id="65" name="矩形 64">
                <a:extLst>
                  <a:ext uri="{FF2B5EF4-FFF2-40B4-BE49-F238E27FC236}">
                    <a16:creationId xmlns:a16="http://schemas.microsoft.com/office/drawing/2014/main" id="{F737585A-3483-4D69-8367-4A2605FA28D7}"/>
                  </a:ext>
                </a:extLst>
              </p:cNvPr>
              <p:cNvSpPr/>
              <p:nvPr/>
            </p:nvSpPr>
            <p:spPr>
              <a:xfrm>
                <a:off x="9435546" y="2318202"/>
                <a:ext cx="1008617"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207D2D6B-985C-4BC9-92CF-F7726D31FCC2}"/>
                  </a:ext>
                </a:extLst>
              </p:cNvPr>
              <p:cNvSpPr/>
              <p:nvPr/>
            </p:nvSpPr>
            <p:spPr>
              <a:xfrm>
                <a:off x="9438754" y="1794982"/>
                <a:ext cx="1002198" cy="523220"/>
              </a:xfrm>
              <a:prstGeom prst="rect">
                <a:avLst/>
              </a:prstGeom>
              <a:noFill/>
            </p:spPr>
            <p:txBody>
              <a:bodyPr wrap="none" lIns="91440" tIns="45720" rIns="91440" bIns="45720">
                <a:spAutoFit/>
              </a:bodyPr>
              <a:lstStyle/>
              <a:p>
                <a:pPr algn="ctr"/>
                <a:r>
                  <a:rPr lang="en-US" altLang="zh-CN" sz="2800" dirty="0">
                    <a:ln w="0"/>
                    <a:gradFill>
                      <a:gsLst>
                        <a:gs pos="0">
                          <a:schemeClr val="tx1"/>
                        </a:gs>
                        <a:gs pos="100000">
                          <a:schemeClr val="tx1">
                            <a:lumMod val="50000"/>
                            <a:lumOff val="50000"/>
                          </a:schemeClr>
                        </a:gs>
                      </a:gsLst>
                      <a:lin ang="5400000"/>
                    </a:gradFill>
                  </a:rPr>
                  <a:t>client</a:t>
                </a:r>
                <a:endParaRPr lang="zh-CN" altLang="en-US" sz="2800" b="0" cap="none" spc="0" dirty="0">
                  <a:ln w="0"/>
                  <a:gradFill>
                    <a:gsLst>
                      <a:gs pos="0">
                        <a:schemeClr val="tx1"/>
                      </a:gs>
                      <a:gs pos="100000">
                        <a:schemeClr val="tx1">
                          <a:lumMod val="50000"/>
                          <a:lumOff val="50000"/>
                        </a:schemeClr>
                      </a:gs>
                    </a:gsLst>
                    <a:lin ang="5400000"/>
                  </a:gradFill>
                  <a:effectLst/>
                </a:endParaRPr>
              </a:p>
            </p:txBody>
          </p:sp>
          <p:sp>
            <p:nvSpPr>
              <p:cNvPr id="67" name="矩形 66">
                <a:extLst>
                  <a:ext uri="{FF2B5EF4-FFF2-40B4-BE49-F238E27FC236}">
                    <a16:creationId xmlns:a16="http://schemas.microsoft.com/office/drawing/2014/main" id="{53344DC5-766A-465D-A355-4DEC4F4A0FD1}"/>
                  </a:ext>
                </a:extLst>
              </p:cNvPr>
              <p:cNvSpPr/>
              <p:nvPr/>
            </p:nvSpPr>
            <p:spPr>
              <a:xfrm>
                <a:off x="9729698" y="2370391"/>
                <a:ext cx="420308" cy="400110"/>
              </a:xfrm>
              <a:prstGeom prst="rect">
                <a:avLst/>
              </a:prstGeom>
              <a:noFill/>
            </p:spPr>
            <p:txBody>
              <a:bodyPr wrap="squar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UI</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nvGrpSpPr>
              <p:cNvPr id="68" name="组合 67">
                <a:extLst>
                  <a:ext uri="{FF2B5EF4-FFF2-40B4-BE49-F238E27FC236}">
                    <a16:creationId xmlns:a16="http://schemas.microsoft.com/office/drawing/2014/main" id="{5FE0F4B7-32C0-47DE-B0E3-E26644CAC80C}"/>
                  </a:ext>
                </a:extLst>
              </p:cNvPr>
              <p:cNvGrpSpPr/>
              <p:nvPr/>
            </p:nvGrpSpPr>
            <p:grpSpPr>
              <a:xfrm>
                <a:off x="8448704" y="2318202"/>
                <a:ext cx="1008616" cy="523220"/>
                <a:chOff x="10444163" y="2318202"/>
                <a:chExt cx="965960" cy="523220"/>
              </a:xfrm>
            </p:grpSpPr>
            <p:sp>
              <p:nvSpPr>
                <p:cNvPr id="76" name="矩形 75">
                  <a:extLst>
                    <a:ext uri="{FF2B5EF4-FFF2-40B4-BE49-F238E27FC236}">
                      <a16:creationId xmlns:a16="http://schemas.microsoft.com/office/drawing/2014/main" id="{970CCCB3-4E4A-47E1-9086-4A2499D6C0F1}"/>
                    </a:ext>
                  </a:extLst>
                </p:cNvPr>
                <p:cNvSpPr/>
                <p:nvPr/>
              </p:nvSpPr>
              <p:spPr>
                <a:xfrm>
                  <a:off x="10444163" y="2318202"/>
                  <a:ext cx="9659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9F73A24B-D926-424F-916D-9160DA562174}"/>
                    </a:ext>
                  </a:extLst>
                </p:cNvPr>
                <p:cNvSpPr/>
                <p:nvPr/>
              </p:nvSpPr>
              <p:spPr>
                <a:xfrm>
                  <a:off x="10524599" y="2370391"/>
                  <a:ext cx="847742"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socket</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grpSp>
            <p:nvGrpSpPr>
              <p:cNvPr id="69" name="组合 68">
                <a:extLst>
                  <a:ext uri="{FF2B5EF4-FFF2-40B4-BE49-F238E27FC236}">
                    <a16:creationId xmlns:a16="http://schemas.microsoft.com/office/drawing/2014/main" id="{6BDCE7B0-AE9A-4714-9985-6A940650FEF6}"/>
                  </a:ext>
                </a:extLst>
              </p:cNvPr>
              <p:cNvGrpSpPr/>
              <p:nvPr/>
            </p:nvGrpSpPr>
            <p:grpSpPr>
              <a:xfrm>
                <a:off x="10274097" y="2318973"/>
                <a:ext cx="1308371" cy="1044898"/>
                <a:chOff x="8291338" y="2318202"/>
                <a:chExt cx="1308371" cy="1044898"/>
              </a:xfrm>
            </p:grpSpPr>
            <p:grpSp>
              <p:nvGrpSpPr>
                <p:cNvPr id="70" name="组合 69">
                  <a:extLst>
                    <a:ext uri="{FF2B5EF4-FFF2-40B4-BE49-F238E27FC236}">
                      <a16:creationId xmlns:a16="http://schemas.microsoft.com/office/drawing/2014/main" id="{9113C41D-C9A5-4575-A858-7C9F675D53A0}"/>
                    </a:ext>
                  </a:extLst>
                </p:cNvPr>
                <p:cNvGrpSpPr/>
                <p:nvPr/>
              </p:nvGrpSpPr>
              <p:grpSpPr>
                <a:xfrm>
                  <a:off x="8291338" y="2318202"/>
                  <a:ext cx="1308371" cy="1044898"/>
                  <a:chOff x="8291338" y="2318202"/>
                  <a:chExt cx="1308371" cy="1044898"/>
                </a:xfrm>
              </p:grpSpPr>
              <p:grpSp>
                <p:nvGrpSpPr>
                  <p:cNvPr id="72" name="组合 71">
                    <a:extLst>
                      <a:ext uri="{FF2B5EF4-FFF2-40B4-BE49-F238E27FC236}">
                        <a16:creationId xmlns:a16="http://schemas.microsoft.com/office/drawing/2014/main" id="{E85029AE-5B27-46A0-BB35-A9004C04DB2D}"/>
                      </a:ext>
                    </a:extLst>
                  </p:cNvPr>
                  <p:cNvGrpSpPr/>
                  <p:nvPr/>
                </p:nvGrpSpPr>
                <p:grpSpPr>
                  <a:xfrm>
                    <a:off x="8448704" y="2318202"/>
                    <a:ext cx="986842" cy="1044898"/>
                    <a:chOff x="8448704" y="2318202"/>
                    <a:chExt cx="986842" cy="1044898"/>
                  </a:xfrm>
                </p:grpSpPr>
                <p:sp>
                  <p:nvSpPr>
                    <p:cNvPr id="74" name="矩形 73">
                      <a:extLst>
                        <a:ext uri="{FF2B5EF4-FFF2-40B4-BE49-F238E27FC236}">
                          <a16:creationId xmlns:a16="http://schemas.microsoft.com/office/drawing/2014/main" id="{BE138281-070C-420B-B880-3D8938C68FD0}"/>
                        </a:ext>
                      </a:extLst>
                    </p:cNvPr>
                    <p:cNvSpPr/>
                    <p:nvPr/>
                  </p:nvSpPr>
                  <p:spPr>
                    <a:xfrm>
                      <a:off x="8448704" y="2318202"/>
                      <a:ext cx="986842"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569C4110-CB8F-4B05-B288-DC4040561587}"/>
                        </a:ext>
                      </a:extLst>
                    </p:cNvPr>
                    <p:cNvSpPr/>
                    <p:nvPr/>
                  </p:nvSpPr>
                  <p:spPr>
                    <a:xfrm>
                      <a:off x="8448704" y="2839880"/>
                      <a:ext cx="986842"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3" name="矩形 72">
                    <a:extLst>
                      <a:ext uri="{FF2B5EF4-FFF2-40B4-BE49-F238E27FC236}">
                        <a16:creationId xmlns:a16="http://schemas.microsoft.com/office/drawing/2014/main" id="{8F3CFEDA-00C7-4F8B-B7BA-463230A29B53}"/>
                      </a:ext>
                    </a:extLst>
                  </p:cNvPr>
                  <p:cNvSpPr/>
                  <p:nvPr/>
                </p:nvSpPr>
                <p:spPr>
                  <a:xfrm>
                    <a:off x="8291338" y="2378986"/>
                    <a:ext cx="1308371"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responder</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sp>
              <p:nvSpPr>
                <p:cNvPr id="71" name="矩形 70">
                  <a:extLst>
                    <a:ext uri="{FF2B5EF4-FFF2-40B4-BE49-F238E27FC236}">
                      <a16:creationId xmlns:a16="http://schemas.microsoft.com/office/drawing/2014/main" id="{14769F4D-C5F7-4AD8-A123-84E62581FEEB}"/>
                    </a:ext>
                  </a:extLst>
                </p:cNvPr>
                <p:cNvSpPr/>
                <p:nvPr/>
              </p:nvSpPr>
              <p:spPr>
                <a:xfrm>
                  <a:off x="8749138" y="2904729"/>
                  <a:ext cx="364202"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grpSp>
        <p:grpSp>
          <p:nvGrpSpPr>
            <p:cNvPr id="78" name="组合 77">
              <a:extLst>
                <a:ext uri="{FF2B5EF4-FFF2-40B4-BE49-F238E27FC236}">
                  <a16:creationId xmlns:a16="http://schemas.microsoft.com/office/drawing/2014/main" id="{234A8C8C-9443-4614-8262-F69D0A4FEBF7}"/>
                </a:ext>
              </a:extLst>
            </p:cNvPr>
            <p:cNvGrpSpPr/>
            <p:nvPr/>
          </p:nvGrpSpPr>
          <p:grpSpPr>
            <a:xfrm>
              <a:off x="9224878" y="3792159"/>
              <a:ext cx="3133766" cy="3048844"/>
              <a:chOff x="8448704" y="315027"/>
              <a:chExt cx="3133766" cy="3048844"/>
            </a:xfrm>
          </p:grpSpPr>
          <p:pic>
            <p:nvPicPr>
              <p:cNvPr id="79" name="图片 78">
                <a:extLst>
                  <a:ext uri="{FF2B5EF4-FFF2-40B4-BE49-F238E27FC236}">
                    <a16:creationId xmlns:a16="http://schemas.microsoft.com/office/drawing/2014/main" id="{53FF27AA-BD02-4CA8-8BA9-2BB8D98247F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952565" y="315027"/>
                <a:ext cx="1974577" cy="1509857"/>
              </a:xfrm>
              <a:prstGeom prst="rect">
                <a:avLst/>
              </a:prstGeom>
            </p:spPr>
          </p:pic>
          <p:sp>
            <p:nvSpPr>
              <p:cNvPr id="80" name="矩形 79">
                <a:extLst>
                  <a:ext uri="{FF2B5EF4-FFF2-40B4-BE49-F238E27FC236}">
                    <a16:creationId xmlns:a16="http://schemas.microsoft.com/office/drawing/2014/main" id="{65D4B47D-7BDD-4B2F-97A4-EFEC91E7781B}"/>
                  </a:ext>
                </a:extLst>
              </p:cNvPr>
              <p:cNvSpPr/>
              <p:nvPr/>
            </p:nvSpPr>
            <p:spPr>
              <a:xfrm>
                <a:off x="8448704" y="1794982"/>
                <a:ext cx="2961419"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top</a:t>
                </a:r>
                <a:endParaRPr lang="zh-CN" altLang="en-US" dirty="0"/>
              </a:p>
            </p:txBody>
          </p:sp>
          <p:sp>
            <p:nvSpPr>
              <p:cNvPr id="81" name="矩形 80">
                <a:extLst>
                  <a:ext uri="{FF2B5EF4-FFF2-40B4-BE49-F238E27FC236}">
                    <a16:creationId xmlns:a16="http://schemas.microsoft.com/office/drawing/2014/main" id="{63A88AA2-E654-4485-825A-22933D2A09BA}"/>
                  </a:ext>
                </a:extLst>
              </p:cNvPr>
              <p:cNvSpPr/>
              <p:nvPr/>
            </p:nvSpPr>
            <p:spPr>
              <a:xfrm>
                <a:off x="9435546" y="2318202"/>
                <a:ext cx="1008617"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B15B3F3B-0C0C-45E0-A3CF-109552E614EE}"/>
                  </a:ext>
                </a:extLst>
              </p:cNvPr>
              <p:cNvSpPr/>
              <p:nvPr/>
            </p:nvSpPr>
            <p:spPr>
              <a:xfrm>
                <a:off x="9438754" y="1794982"/>
                <a:ext cx="1002198" cy="523220"/>
              </a:xfrm>
              <a:prstGeom prst="rect">
                <a:avLst/>
              </a:prstGeom>
              <a:noFill/>
            </p:spPr>
            <p:txBody>
              <a:bodyPr wrap="none" lIns="91440" tIns="45720" rIns="91440" bIns="45720">
                <a:spAutoFit/>
              </a:bodyPr>
              <a:lstStyle/>
              <a:p>
                <a:pPr algn="ctr"/>
                <a:r>
                  <a:rPr lang="en-US" altLang="zh-CN" sz="2800" dirty="0">
                    <a:ln w="0"/>
                    <a:gradFill>
                      <a:gsLst>
                        <a:gs pos="0">
                          <a:schemeClr val="tx1"/>
                        </a:gs>
                        <a:gs pos="100000">
                          <a:schemeClr val="tx1">
                            <a:lumMod val="50000"/>
                            <a:lumOff val="50000"/>
                          </a:schemeClr>
                        </a:gs>
                      </a:gsLst>
                      <a:lin ang="5400000"/>
                    </a:gradFill>
                  </a:rPr>
                  <a:t>client</a:t>
                </a:r>
                <a:endParaRPr lang="zh-CN" altLang="en-US" sz="2800" b="0" cap="none" spc="0" dirty="0">
                  <a:ln w="0"/>
                  <a:gradFill>
                    <a:gsLst>
                      <a:gs pos="0">
                        <a:schemeClr val="tx1"/>
                      </a:gs>
                      <a:gs pos="100000">
                        <a:schemeClr val="tx1">
                          <a:lumMod val="50000"/>
                          <a:lumOff val="50000"/>
                        </a:schemeClr>
                      </a:gs>
                    </a:gsLst>
                    <a:lin ang="5400000"/>
                  </a:gradFill>
                  <a:effectLst/>
                </a:endParaRPr>
              </a:p>
            </p:txBody>
          </p:sp>
          <p:sp>
            <p:nvSpPr>
              <p:cNvPr id="83" name="矩形 82">
                <a:extLst>
                  <a:ext uri="{FF2B5EF4-FFF2-40B4-BE49-F238E27FC236}">
                    <a16:creationId xmlns:a16="http://schemas.microsoft.com/office/drawing/2014/main" id="{582DCD7A-D9DF-460F-88AE-82BD229212A4}"/>
                  </a:ext>
                </a:extLst>
              </p:cNvPr>
              <p:cNvSpPr/>
              <p:nvPr/>
            </p:nvSpPr>
            <p:spPr>
              <a:xfrm>
                <a:off x="9729698" y="2370391"/>
                <a:ext cx="420308" cy="400110"/>
              </a:xfrm>
              <a:prstGeom prst="rect">
                <a:avLst/>
              </a:prstGeom>
              <a:noFill/>
            </p:spPr>
            <p:txBody>
              <a:bodyPr wrap="squar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UI</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nvGrpSpPr>
              <p:cNvPr id="84" name="组合 83">
                <a:extLst>
                  <a:ext uri="{FF2B5EF4-FFF2-40B4-BE49-F238E27FC236}">
                    <a16:creationId xmlns:a16="http://schemas.microsoft.com/office/drawing/2014/main" id="{733C30B4-261C-4367-83BD-6502EBAD5DCA}"/>
                  </a:ext>
                </a:extLst>
              </p:cNvPr>
              <p:cNvGrpSpPr/>
              <p:nvPr/>
            </p:nvGrpSpPr>
            <p:grpSpPr>
              <a:xfrm>
                <a:off x="8448704" y="2318202"/>
                <a:ext cx="1008616" cy="523220"/>
                <a:chOff x="10444163" y="2318202"/>
                <a:chExt cx="965960" cy="523220"/>
              </a:xfrm>
            </p:grpSpPr>
            <p:sp>
              <p:nvSpPr>
                <p:cNvPr id="92" name="矩形 91">
                  <a:extLst>
                    <a:ext uri="{FF2B5EF4-FFF2-40B4-BE49-F238E27FC236}">
                      <a16:creationId xmlns:a16="http://schemas.microsoft.com/office/drawing/2014/main" id="{961C5A72-F8B0-4875-A9F7-F6F3D5BB13FE}"/>
                    </a:ext>
                  </a:extLst>
                </p:cNvPr>
                <p:cNvSpPr/>
                <p:nvPr/>
              </p:nvSpPr>
              <p:spPr>
                <a:xfrm>
                  <a:off x="10444163" y="2318202"/>
                  <a:ext cx="9659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92D6F1D6-7781-4D78-9EC0-833998B07C2E}"/>
                    </a:ext>
                  </a:extLst>
                </p:cNvPr>
                <p:cNvSpPr/>
                <p:nvPr/>
              </p:nvSpPr>
              <p:spPr>
                <a:xfrm>
                  <a:off x="10524599" y="2370391"/>
                  <a:ext cx="847742"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socket</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grpSp>
            <p:nvGrpSpPr>
              <p:cNvPr id="85" name="组合 84">
                <a:extLst>
                  <a:ext uri="{FF2B5EF4-FFF2-40B4-BE49-F238E27FC236}">
                    <a16:creationId xmlns:a16="http://schemas.microsoft.com/office/drawing/2014/main" id="{5F76D732-9C0D-4872-BBAB-45279C84CB07}"/>
                  </a:ext>
                </a:extLst>
              </p:cNvPr>
              <p:cNvGrpSpPr/>
              <p:nvPr/>
            </p:nvGrpSpPr>
            <p:grpSpPr>
              <a:xfrm>
                <a:off x="10274099" y="2318973"/>
                <a:ext cx="1308371" cy="1044898"/>
                <a:chOff x="8291340" y="2318202"/>
                <a:chExt cx="1308371" cy="1044898"/>
              </a:xfrm>
            </p:grpSpPr>
            <p:grpSp>
              <p:nvGrpSpPr>
                <p:cNvPr id="86" name="组合 85">
                  <a:extLst>
                    <a:ext uri="{FF2B5EF4-FFF2-40B4-BE49-F238E27FC236}">
                      <a16:creationId xmlns:a16="http://schemas.microsoft.com/office/drawing/2014/main" id="{BDDA0196-2358-474A-B140-29905CB7F93F}"/>
                    </a:ext>
                  </a:extLst>
                </p:cNvPr>
                <p:cNvGrpSpPr/>
                <p:nvPr/>
              </p:nvGrpSpPr>
              <p:grpSpPr>
                <a:xfrm>
                  <a:off x="8291340" y="2318202"/>
                  <a:ext cx="1308371" cy="1044898"/>
                  <a:chOff x="8291340" y="2318202"/>
                  <a:chExt cx="1308371" cy="1044898"/>
                </a:xfrm>
              </p:grpSpPr>
              <p:grpSp>
                <p:nvGrpSpPr>
                  <p:cNvPr id="88" name="组合 87">
                    <a:extLst>
                      <a:ext uri="{FF2B5EF4-FFF2-40B4-BE49-F238E27FC236}">
                        <a16:creationId xmlns:a16="http://schemas.microsoft.com/office/drawing/2014/main" id="{A0C821F2-6E92-4A0A-967F-78F36D945EE3}"/>
                      </a:ext>
                    </a:extLst>
                  </p:cNvPr>
                  <p:cNvGrpSpPr/>
                  <p:nvPr/>
                </p:nvGrpSpPr>
                <p:grpSpPr>
                  <a:xfrm>
                    <a:off x="8448704" y="2318202"/>
                    <a:ext cx="978660" cy="1044898"/>
                    <a:chOff x="8448704" y="2318202"/>
                    <a:chExt cx="978660" cy="1044898"/>
                  </a:xfrm>
                </p:grpSpPr>
                <p:sp>
                  <p:nvSpPr>
                    <p:cNvPr id="90" name="矩形 89">
                      <a:extLst>
                        <a:ext uri="{FF2B5EF4-FFF2-40B4-BE49-F238E27FC236}">
                          <a16:creationId xmlns:a16="http://schemas.microsoft.com/office/drawing/2014/main" id="{94BB4AFC-83EF-4BE5-919C-0570B3F96908}"/>
                        </a:ext>
                      </a:extLst>
                    </p:cNvPr>
                    <p:cNvSpPr/>
                    <p:nvPr/>
                  </p:nvSpPr>
                  <p:spPr>
                    <a:xfrm>
                      <a:off x="8448704" y="2318202"/>
                      <a:ext cx="9786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DFEAA6AD-9A21-4AF9-87B4-5B721571EEED}"/>
                        </a:ext>
                      </a:extLst>
                    </p:cNvPr>
                    <p:cNvSpPr/>
                    <p:nvPr/>
                  </p:nvSpPr>
                  <p:spPr>
                    <a:xfrm>
                      <a:off x="8448704" y="2839880"/>
                      <a:ext cx="9786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9" name="矩形 88">
                    <a:extLst>
                      <a:ext uri="{FF2B5EF4-FFF2-40B4-BE49-F238E27FC236}">
                        <a16:creationId xmlns:a16="http://schemas.microsoft.com/office/drawing/2014/main" id="{3437877E-E1A2-4658-98D1-22704C27291E}"/>
                      </a:ext>
                    </a:extLst>
                  </p:cNvPr>
                  <p:cNvSpPr/>
                  <p:nvPr/>
                </p:nvSpPr>
                <p:spPr>
                  <a:xfrm>
                    <a:off x="8291340" y="2378986"/>
                    <a:ext cx="1308371"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responder</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sp>
              <p:nvSpPr>
                <p:cNvPr id="87" name="矩形 86">
                  <a:extLst>
                    <a:ext uri="{FF2B5EF4-FFF2-40B4-BE49-F238E27FC236}">
                      <a16:creationId xmlns:a16="http://schemas.microsoft.com/office/drawing/2014/main" id="{78F1D0BA-0F82-475F-87D3-921FF038652D}"/>
                    </a:ext>
                  </a:extLst>
                </p:cNvPr>
                <p:cNvSpPr/>
                <p:nvPr/>
              </p:nvSpPr>
              <p:spPr>
                <a:xfrm>
                  <a:off x="8749138" y="2904729"/>
                  <a:ext cx="364202"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grpSp>
        <p:grpSp>
          <p:nvGrpSpPr>
            <p:cNvPr id="110" name="组合 109">
              <a:extLst>
                <a:ext uri="{FF2B5EF4-FFF2-40B4-BE49-F238E27FC236}">
                  <a16:creationId xmlns:a16="http://schemas.microsoft.com/office/drawing/2014/main" id="{AF040168-E1D8-48A5-B680-3221BFB2B170}"/>
                </a:ext>
              </a:extLst>
            </p:cNvPr>
            <p:cNvGrpSpPr/>
            <p:nvPr/>
          </p:nvGrpSpPr>
          <p:grpSpPr>
            <a:xfrm>
              <a:off x="4777186" y="1175120"/>
              <a:ext cx="4911154" cy="1509858"/>
              <a:chOff x="4751912" y="1267640"/>
              <a:chExt cx="4911154" cy="1509858"/>
            </a:xfrm>
          </p:grpSpPr>
          <p:pic>
            <p:nvPicPr>
              <p:cNvPr id="9" name="图片 8">
                <a:extLst>
                  <a:ext uri="{FF2B5EF4-FFF2-40B4-BE49-F238E27FC236}">
                    <a16:creationId xmlns:a16="http://schemas.microsoft.com/office/drawing/2014/main" id="{B773BA7A-290E-4F83-B2B3-5EC5DB411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912" y="1267640"/>
                <a:ext cx="2688175" cy="1509858"/>
              </a:xfrm>
              <a:prstGeom prst="rect">
                <a:avLst/>
              </a:prstGeom>
            </p:spPr>
          </p:pic>
          <p:grpSp>
            <p:nvGrpSpPr>
              <p:cNvPr id="94" name="组合 93">
                <a:extLst>
                  <a:ext uri="{FF2B5EF4-FFF2-40B4-BE49-F238E27FC236}">
                    <a16:creationId xmlns:a16="http://schemas.microsoft.com/office/drawing/2014/main" id="{0BC0B74F-E919-44C9-92E3-834C600FCE2C}"/>
                  </a:ext>
                </a:extLst>
              </p:cNvPr>
              <p:cNvGrpSpPr/>
              <p:nvPr/>
            </p:nvGrpSpPr>
            <p:grpSpPr>
              <a:xfrm>
                <a:off x="7537955" y="1488289"/>
                <a:ext cx="2125111" cy="1047211"/>
                <a:chOff x="8448704" y="1794982"/>
                <a:chExt cx="2125111" cy="1047211"/>
              </a:xfrm>
            </p:grpSpPr>
            <p:sp>
              <p:nvSpPr>
                <p:cNvPr id="96" name="矩形 95">
                  <a:extLst>
                    <a:ext uri="{FF2B5EF4-FFF2-40B4-BE49-F238E27FC236}">
                      <a16:creationId xmlns:a16="http://schemas.microsoft.com/office/drawing/2014/main" id="{1719CEF4-3F20-4BB1-93C4-77E35058DB84}"/>
                    </a:ext>
                  </a:extLst>
                </p:cNvPr>
                <p:cNvSpPr/>
                <p:nvPr/>
              </p:nvSpPr>
              <p:spPr>
                <a:xfrm>
                  <a:off x="8448705" y="1794982"/>
                  <a:ext cx="1996214"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top</a:t>
                  </a:r>
                  <a:endParaRPr lang="zh-CN" altLang="en-US" dirty="0"/>
                </a:p>
              </p:txBody>
            </p:sp>
            <p:sp>
              <p:nvSpPr>
                <p:cNvPr id="98" name="矩形 97">
                  <a:extLst>
                    <a:ext uri="{FF2B5EF4-FFF2-40B4-BE49-F238E27FC236}">
                      <a16:creationId xmlns:a16="http://schemas.microsoft.com/office/drawing/2014/main" id="{AF2943C9-7073-42C4-B7B2-CC56BFBDCA9F}"/>
                    </a:ext>
                  </a:extLst>
                </p:cNvPr>
                <p:cNvSpPr/>
                <p:nvPr/>
              </p:nvSpPr>
              <p:spPr>
                <a:xfrm>
                  <a:off x="8942595" y="1794982"/>
                  <a:ext cx="1109599" cy="523220"/>
                </a:xfrm>
                <a:prstGeom prst="rect">
                  <a:avLst/>
                </a:prstGeom>
                <a:noFill/>
              </p:spPr>
              <p:txBody>
                <a:bodyPr wrap="none" lIns="91440" tIns="45720" rIns="91440" bIns="45720">
                  <a:spAutoFit/>
                </a:bodyPr>
                <a:lstStyle/>
                <a:p>
                  <a:pPr algn="ctr"/>
                  <a:r>
                    <a:rPr lang="en-US" altLang="zh-CN" sz="2800" dirty="0">
                      <a:ln w="0"/>
                      <a:gradFill>
                        <a:gsLst>
                          <a:gs pos="0">
                            <a:schemeClr val="tx1"/>
                          </a:gs>
                          <a:gs pos="100000">
                            <a:schemeClr val="tx1">
                              <a:lumMod val="50000"/>
                              <a:lumOff val="50000"/>
                            </a:schemeClr>
                          </a:gs>
                        </a:gsLst>
                        <a:lin ang="5400000"/>
                      </a:gradFill>
                    </a:rPr>
                    <a:t>server</a:t>
                  </a:r>
                  <a:endParaRPr lang="zh-CN" altLang="en-US" sz="2800" b="0" cap="none" spc="0" dirty="0">
                    <a:ln w="0"/>
                    <a:gradFill>
                      <a:gsLst>
                        <a:gs pos="0">
                          <a:schemeClr val="tx1"/>
                        </a:gs>
                        <a:gs pos="100000">
                          <a:schemeClr val="tx1">
                            <a:lumMod val="50000"/>
                            <a:lumOff val="50000"/>
                          </a:schemeClr>
                        </a:gs>
                      </a:gsLst>
                      <a:lin ang="5400000"/>
                    </a:gradFill>
                    <a:effectLst/>
                  </a:endParaRPr>
                </a:p>
              </p:txBody>
            </p:sp>
            <p:grpSp>
              <p:nvGrpSpPr>
                <p:cNvPr id="100" name="组合 99">
                  <a:extLst>
                    <a:ext uri="{FF2B5EF4-FFF2-40B4-BE49-F238E27FC236}">
                      <a16:creationId xmlns:a16="http://schemas.microsoft.com/office/drawing/2014/main" id="{4B4686D0-C1A2-4A36-BFA3-44D90F95801A}"/>
                    </a:ext>
                  </a:extLst>
                </p:cNvPr>
                <p:cNvGrpSpPr/>
                <p:nvPr/>
              </p:nvGrpSpPr>
              <p:grpSpPr>
                <a:xfrm>
                  <a:off x="8448704" y="2318202"/>
                  <a:ext cx="1008616" cy="523220"/>
                  <a:chOff x="10444163" y="2318202"/>
                  <a:chExt cx="965960" cy="523220"/>
                </a:xfrm>
              </p:grpSpPr>
              <p:sp>
                <p:nvSpPr>
                  <p:cNvPr id="108" name="矩形 107">
                    <a:extLst>
                      <a:ext uri="{FF2B5EF4-FFF2-40B4-BE49-F238E27FC236}">
                        <a16:creationId xmlns:a16="http://schemas.microsoft.com/office/drawing/2014/main" id="{ECB67C3A-0C55-4425-9665-975C598DFAB3}"/>
                      </a:ext>
                    </a:extLst>
                  </p:cNvPr>
                  <p:cNvSpPr/>
                  <p:nvPr/>
                </p:nvSpPr>
                <p:spPr>
                  <a:xfrm>
                    <a:off x="10444163" y="2318202"/>
                    <a:ext cx="9659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0F8A0D8D-C54E-4D05-9FC8-1D29A6BD04A7}"/>
                      </a:ext>
                    </a:extLst>
                  </p:cNvPr>
                  <p:cNvSpPr/>
                  <p:nvPr/>
                </p:nvSpPr>
                <p:spPr>
                  <a:xfrm>
                    <a:off x="10524599" y="2370391"/>
                    <a:ext cx="847742"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socket</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grpSp>
              <p:nvGrpSpPr>
                <p:cNvPr id="102" name="组合 101">
                  <a:extLst>
                    <a:ext uri="{FF2B5EF4-FFF2-40B4-BE49-F238E27FC236}">
                      <a16:creationId xmlns:a16="http://schemas.microsoft.com/office/drawing/2014/main" id="{BFB8CE10-3B3B-4CF3-A98D-04E795ED2567}"/>
                    </a:ext>
                  </a:extLst>
                </p:cNvPr>
                <p:cNvGrpSpPr/>
                <p:nvPr/>
              </p:nvGrpSpPr>
              <p:grpSpPr>
                <a:xfrm>
                  <a:off x="9335976" y="2318973"/>
                  <a:ext cx="1237839" cy="523220"/>
                  <a:chOff x="7353217" y="2318202"/>
                  <a:chExt cx="1237839" cy="523220"/>
                </a:xfrm>
              </p:grpSpPr>
              <p:sp>
                <p:nvSpPr>
                  <p:cNvPr id="106" name="矩形 105">
                    <a:extLst>
                      <a:ext uri="{FF2B5EF4-FFF2-40B4-BE49-F238E27FC236}">
                        <a16:creationId xmlns:a16="http://schemas.microsoft.com/office/drawing/2014/main" id="{68C20F7E-93AA-4B7D-9104-BFE2BD59E9F0}"/>
                      </a:ext>
                    </a:extLst>
                  </p:cNvPr>
                  <p:cNvSpPr/>
                  <p:nvPr/>
                </p:nvSpPr>
                <p:spPr>
                  <a:xfrm>
                    <a:off x="7475317" y="2318202"/>
                    <a:ext cx="986842"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334DAA19-DBC2-4369-9B77-E4FB34C8E1E5}"/>
                      </a:ext>
                    </a:extLst>
                  </p:cNvPr>
                  <p:cNvSpPr/>
                  <p:nvPr/>
                </p:nvSpPr>
                <p:spPr>
                  <a:xfrm>
                    <a:off x="7353217" y="2378986"/>
                    <a:ext cx="1237839" cy="400110"/>
                  </a:xfrm>
                  <a:prstGeom prst="rect">
                    <a:avLst/>
                  </a:prstGeom>
                  <a:noFill/>
                </p:spPr>
                <p:txBody>
                  <a:bodyPr wrap="none" lIns="91440" tIns="45720" rIns="91440" bIns="45720">
                    <a:spAutoFit/>
                  </a:bodyPr>
                  <a:lstStyle/>
                  <a:p>
                    <a:pPr algn="ctr"/>
                    <a:r>
                      <a:rPr lang="en-US" altLang="zh-CN" sz="2000" b="0" cap="none" spc="0" dirty="0">
                        <a:ln w="0"/>
                        <a:gradFill>
                          <a:gsLst>
                            <a:gs pos="0">
                              <a:schemeClr val="tx1"/>
                            </a:gs>
                            <a:gs pos="100000">
                              <a:schemeClr val="tx1">
                                <a:lumMod val="50000"/>
                                <a:lumOff val="50000"/>
                              </a:schemeClr>
                            </a:gs>
                          </a:gsLst>
                          <a:lin ang="5400000"/>
                        </a:gradFill>
                        <a:effectLst/>
                      </a:rPr>
                      <a:t>controller</a:t>
                    </a:r>
                    <a:endParaRPr lang="zh-CN" altLang="en-US" sz="2000" b="0" cap="none" spc="0" dirty="0">
                      <a:ln w="0"/>
                      <a:gradFill>
                        <a:gsLst>
                          <a:gs pos="0">
                            <a:schemeClr val="tx1"/>
                          </a:gs>
                          <a:gs pos="100000">
                            <a:schemeClr val="tx1">
                              <a:lumMod val="50000"/>
                              <a:lumOff val="50000"/>
                            </a:schemeClr>
                          </a:gs>
                        </a:gsLst>
                        <a:lin ang="5400000"/>
                      </a:gradFill>
                      <a:effectLst/>
                    </a:endParaRPr>
                  </a:p>
                </p:txBody>
              </p:sp>
            </p:grpSp>
          </p:grpSp>
        </p:grpSp>
        <p:cxnSp>
          <p:nvCxnSpPr>
            <p:cNvPr id="112" name="直接箭头连接符 111">
              <a:extLst>
                <a:ext uri="{FF2B5EF4-FFF2-40B4-BE49-F238E27FC236}">
                  <a16:creationId xmlns:a16="http://schemas.microsoft.com/office/drawing/2014/main" id="{01596F48-A876-40DF-88CA-C9B781836D03}"/>
                </a:ext>
              </a:extLst>
            </p:cNvPr>
            <p:cNvCxnSpPr>
              <a:stCxn id="11" idx="0"/>
              <a:endCxn id="9" idx="2"/>
            </p:cNvCxnSpPr>
            <p:nvPr/>
          </p:nvCxnSpPr>
          <p:spPr>
            <a:xfrm flipV="1">
              <a:off x="1491150" y="2684978"/>
              <a:ext cx="4630124"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D7B91A44-EDA7-4A75-A1F8-8D4CB6689ACD}"/>
                </a:ext>
              </a:extLst>
            </p:cNvPr>
            <p:cNvCxnSpPr>
              <a:stCxn id="9" idx="2"/>
              <a:endCxn id="47" idx="0"/>
            </p:cNvCxnSpPr>
            <p:nvPr/>
          </p:nvCxnSpPr>
          <p:spPr>
            <a:xfrm flipH="1">
              <a:off x="4574666" y="2684978"/>
              <a:ext cx="1546608"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B5A8C8D9-552B-460F-BE87-573380B837B7}"/>
                </a:ext>
              </a:extLst>
            </p:cNvPr>
            <p:cNvCxnSpPr>
              <a:stCxn id="63" idx="0"/>
              <a:endCxn id="9" idx="2"/>
            </p:cNvCxnSpPr>
            <p:nvPr/>
          </p:nvCxnSpPr>
          <p:spPr>
            <a:xfrm flipH="1" flipV="1">
              <a:off x="6121274" y="2684978"/>
              <a:ext cx="1531307"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52758631-E7EA-4893-B54C-3527D32B2653}"/>
                </a:ext>
              </a:extLst>
            </p:cNvPr>
            <p:cNvCxnSpPr>
              <a:stCxn id="79" idx="0"/>
              <a:endCxn id="9" idx="2"/>
            </p:cNvCxnSpPr>
            <p:nvPr/>
          </p:nvCxnSpPr>
          <p:spPr>
            <a:xfrm flipH="1" flipV="1">
              <a:off x="6121274" y="2684978"/>
              <a:ext cx="4594754" cy="11071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矩形 120">
              <a:extLst>
                <a:ext uri="{FF2B5EF4-FFF2-40B4-BE49-F238E27FC236}">
                  <a16:creationId xmlns:a16="http://schemas.microsoft.com/office/drawing/2014/main" id="{B5038EF6-C52D-4A4B-8C18-2A3627509BFC}"/>
                </a:ext>
              </a:extLst>
            </p:cNvPr>
            <p:cNvSpPr/>
            <p:nvPr/>
          </p:nvSpPr>
          <p:spPr>
            <a:xfrm>
              <a:off x="2388445" y="2977046"/>
              <a:ext cx="1297150" cy="400110"/>
            </a:xfrm>
            <a:prstGeom prst="rect">
              <a:avLst/>
            </a:prstGeom>
            <a:noFill/>
          </p:spPr>
          <p:txBody>
            <a:bodyPr wrap="none" lIns="91440" tIns="45720" rIns="91440" bIns="45720">
              <a:spAutoFit/>
            </a:bodyPr>
            <a:lstStyle/>
            <a:p>
              <a:pPr algn="ctr"/>
              <a:r>
                <a:rPr lang="en-US" altLang="zh-CN" sz="2000" dirty="0">
                  <a:ln w="0"/>
                  <a:gradFill>
                    <a:gsLst>
                      <a:gs pos="1000">
                        <a:schemeClr val="tx1"/>
                      </a:gs>
                      <a:gs pos="100000">
                        <a:schemeClr val="tx1">
                          <a:lumMod val="50000"/>
                          <a:lumOff val="50000"/>
                        </a:schemeClr>
                      </a:gs>
                    </a:gsLst>
                    <a:lin ang="5400000"/>
                  </a:gradFill>
                </a:rPr>
                <a:t>command</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sp>
        <p:nvSpPr>
          <p:cNvPr id="95" name="矩形 94">
            <a:extLst>
              <a:ext uri="{FF2B5EF4-FFF2-40B4-BE49-F238E27FC236}">
                <a16:creationId xmlns:a16="http://schemas.microsoft.com/office/drawing/2014/main" id="{7A0FA918-787D-46DD-8FFC-A308BD63C989}"/>
              </a:ext>
            </a:extLst>
          </p:cNvPr>
          <p:cNvSpPr/>
          <p:nvPr/>
        </p:nvSpPr>
        <p:spPr>
          <a:xfrm>
            <a:off x="2970952" y="3294317"/>
            <a:ext cx="1178528"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response</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97" name="矩形 96">
            <a:extLst>
              <a:ext uri="{FF2B5EF4-FFF2-40B4-BE49-F238E27FC236}">
                <a16:creationId xmlns:a16="http://schemas.microsoft.com/office/drawing/2014/main" id="{B5038EF6-C52D-4A4B-8C18-2A3627509BFC}"/>
              </a:ext>
            </a:extLst>
          </p:cNvPr>
          <p:cNvSpPr/>
          <p:nvPr/>
        </p:nvSpPr>
        <p:spPr>
          <a:xfrm>
            <a:off x="4136243" y="2946938"/>
            <a:ext cx="1297150" cy="40011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ln w="0"/>
                <a:gradFill>
                  <a:gsLst>
                    <a:gs pos="1000">
                      <a:schemeClr val="tx1"/>
                    </a:gs>
                    <a:gs pos="100000">
                      <a:schemeClr val="tx1">
                        <a:lumMod val="50000"/>
                        <a:lumOff val="50000"/>
                      </a:schemeClr>
                    </a:gs>
                  </a:gsLst>
                  <a:lin ang="5400000"/>
                </a:gradFill>
              </a:rPr>
              <a:t>command</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99" name="矩形 98">
            <a:extLst>
              <a:ext uri="{FF2B5EF4-FFF2-40B4-BE49-F238E27FC236}">
                <a16:creationId xmlns:a16="http://schemas.microsoft.com/office/drawing/2014/main" id="{B5038EF6-C52D-4A4B-8C18-2A3627509BFC}"/>
              </a:ext>
            </a:extLst>
          </p:cNvPr>
          <p:cNvSpPr/>
          <p:nvPr/>
        </p:nvSpPr>
        <p:spPr>
          <a:xfrm>
            <a:off x="6735320" y="2899981"/>
            <a:ext cx="1297150" cy="40011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ln w="0"/>
                <a:gradFill>
                  <a:gsLst>
                    <a:gs pos="1000">
                      <a:schemeClr val="tx1"/>
                    </a:gs>
                    <a:gs pos="100000">
                      <a:schemeClr val="tx1">
                        <a:lumMod val="50000"/>
                        <a:lumOff val="50000"/>
                      </a:schemeClr>
                    </a:gs>
                  </a:gsLst>
                  <a:lin ang="5400000"/>
                </a:gradFill>
              </a:rPr>
              <a:t>command</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01" name="矩形 100">
            <a:extLst>
              <a:ext uri="{FF2B5EF4-FFF2-40B4-BE49-F238E27FC236}">
                <a16:creationId xmlns:a16="http://schemas.microsoft.com/office/drawing/2014/main" id="{D5B288B7-5D5D-43A1-AD1B-8789C2F7D73F}"/>
              </a:ext>
            </a:extLst>
          </p:cNvPr>
          <p:cNvSpPr/>
          <p:nvPr/>
        </p:nvSpPr>
        <p:spPr>
          <a:xfrm>
            <a:off x="6104474" y="3286455"/>
            <a:ext cx="1178528"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response</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03" name="矩形 102">
            <a:extLst>
              <a:ext uri="{FF2B5EF4-FFF2-40B4-BE49-F238E27FC236}">
                <a16:creationId xmlns:a16="http://schemas.microsoft.com/office/drawing/2014/main" id="{EE9CBFD3-FF60-48B8-971B-CB1D7751984C}"/>
              </a:ext>
            </a:extLst>
          </p:cNvPr>
          <p:cNvSpPr/>
          <p:nvPr/>
        </p:nvSpPr>
        <p:spPr>
          <a:xfrm>
            <a:off x="4959546" y="3289473"/>
            <a:ext cx="1178528"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response</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04" name="矩形 103">
            <a:extLst>
              <a:ext uri="{FF2B5EF4-FFF2-40B4-BE49-F238E27FC236}">
                <a16:creationId xmlns:a16="http://schemas.microsoft.com/office/drawing/2014/main" id="{11A059A7-72D0-43F8-AAA5-8A5FCBED2AC7}"/>
              </a:ext>
            </a:extLst>
          </p:cNvPr>
          <p:cNvSpPr/>
          <p:nvPr/>
        </p:nvSpPr>
        <p:spPr>
          <a:xfrm>
            <a:off x="8348094" y="2893566"/>
            <a:ext cx="1297150" cy="40011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ln w="0"/>
                <a:gradFill>
                  <a:gsLst>
                    <a:gs pos="1000">
                      <a:schemeClr val="tx1"/>
                    </a:gs>
                    <a:gs pos="100000">
                      <a:schemeClr val="tx1">
                        <a:lumMod val="50000"/>
                        <a:lumOff val="50000"/>
                      </a:schemeClr>
                    </a:gs>
                  </a:gsLst>
                  <a:lin ang="5400000"/>
                </a:gradFill>
              </a:rPr>
              <a:t>command</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07" name="矩形 106">
            <a:extLst>
              <a:ext uri="{FF2B5EF4-FFF2-40B4-BE49-F238E27FC236}">
                <a16:creationId xmlns:a16="http://schemas.microsoft.com/office/drawing/2014/main" id="{775B1554-4087-4395-9369-3DADF846EF82}"/>
              </a:ext>
            </a:extLst>
          </p:cNvPr>
          <p:cNvSpPr/>
          <p:nvPr/>
        </p:nvSpPr>
        <p:spPr>
          <a:xfrm>
            <a:off x="8160805" y="3293676"/>
            <a:ext cx="1178528" cy="400110"/>
          </a:xfrm>
          <a:prstGeom prst="rect">
            <a:avLst/>
          </a:prstGeom>
          <a:noFill/>
        </p:spPr>
        <p:txBody>
          <a:bodyPr wrap="none" lIns="91440" tIns="45720" rIns="91440" bIns="45720">
            <a:spAutoFit/>
          </a:bodyPr>
          <a:lstStyle/>
          <a:p>
            <a:pPr algn="ctr"/>
            <a:r>
              <a:rPr lang="en-US" altLang="zh-CN" sz="2000" b="0" cap="none" spc="0" dirty="0">
                <a:ln w="0"/>
                <a:gradFill>
                  <a:gsLst>
                    <a:gs pos="1000">
                      <a:schemeClr val="tx1"/>
                    </a:gs>
                    <a:gs pos="100000">
                      <a:schemeClr val="tx1">
                        <a:lumMod val="50000"/>
                        <a:lumOff val="50000"/>
                      </a:schemeClr>
                    </a:gs>
                  </a:gsLst>
                  <a:lin ang="5400000"/>
                </a:gradFill>
                <a:effectLst/>
              </a:rPr>
              <a:t>response</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Tree>
    <p:extLst>
      <p:ext uri="{BB962C8B-B14F-4D97-AF65-F5344CB8AC3E}">
        <p14:creationId xmlns:p14="http://schemas.microsoft.com/office/powerpoint/2010/main" val="3932736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4DF53-30DC-4415-9153-EBB6A0A6F233}"/>
              </a:ext>
            </a:extLst>
          </p:cNvPr>
          <p:cNvSpPr txBox="1"/>
          <p:nvPr/>
        </p:nvSpPr>
        <p:spPr>
          <a:xfrm>
            <a:off x="781877" y="516834"/>
            <a:ext cx="8878957" cy="523220"/>
          </a:xfrm>
          <a:prstGeom prst="rect">
            <a:avLst/>
          </a:prstGeom>
          <a:noFill/>
        </p:spPr>
        <p:txBody>
          <a:bodyPr wrap="square" rtlCol="0">
            <a:spAutoFit/>
          </a:bodyPr>
          <a:lstStyle/>
          <a:p>
            <a:r>
              <a:rPr lang="en-US" altLang="zh-CN" sz="2800" dirty="0">
                <a:latin typeface="华文仿宋" panose="02010600040101010101" pitchFamily="2" charset="-122"/>
                <a:ea typeface="华文仿宋" panose="02010600040101010101" pitchFamily="2" charset="-122"/>
              </a:rPr>
              <a:t>Reconstitution v2.0</a:t>
            </a:r>
            <a:endParaRPr lang="zh-CN" altLang="en-US" sz="2800" dirty="0">
              <a:latin typeface="华文仿宋" panose="02010600040101010101" pitchFamily="2" charset="-122"/>
              <a:ea typeface="华文仿宋" panose="02010600040101010101" pitchFamily="2" charset="-122"/>
            </a:endParaRPr>
          </a:p>
        </p:txBody>
      </p:sp>
      <p:grpSp>
        <p:nvGrpSpPr>
          <p:cNvPr id="3" name="组合 2">
            <a:extLst>
              <a:ext uri="{FF2B5EF4-FFF2-40B4-BE49-F238E27FC236}">
                <a16:creationId xmlns:a16="http://schemas.microsoft.com/office/drawing/2014/main" id="{0BCF8E55-89B3-4F3F-BFE2-AFF665D9A2DA}"/>
              </a:ext>
            </a:extLst>
          </p:cNvPr>
          <p:cNvGrpSpPr/>
          <p:nvPr/>
        </p:nvGrpSpPr>
        <p:grpSpPr>
          <a:xfrm>
            <a:off x="6040898" y="756614"/>
            <a:ext cx="5087550" cy="1641846"/>
            <a:chOff x="503861" y="1175120"/>
            <a:chExt cx="11199454" cy="4128498"/>
          </a:xfrm>
        </p:grpSpPr>
        <p:pic>
          <p:nvPicPr>
            <p:cNvPr id="11" name="图片 10">
              <a:extLst>
                <a:ext uri="{FF2B5EF4-FFF2-40B4-BE49-F238E27FC236}">
                  <a16:creationId xmlns:a16="http://schemas.microsoft.com/office/drawing/2014/main" id="{CA2004D6-70F5-4E2C-AB47-B7B5FBCF778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03861" y="3793761"/>
              <a:ext cx="1974578" cy="1509857"/>
            </a:xfrm>
            <a:prstGeom prst="rect">
              <a:avLst/>
            </a:prstGeom>
          </p:spPr>
        </p:pic>
        <p:pic>
          <p:nvPicPr>
            <p:cNvPr id="47" name="图片 46">
              <a:extLst>
                <a:ext uri="{FF2B5EF4-FFF2-40B4-BE49-F238E27FC236}">
                  <a16:creationId xmlns:a16="http://schemas.microsoft.com/office/drawing/2014/main" id="{4AF111D3-3323-48AC-A3A0-EADDD6C8B8D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587378" y="3793761"/>
              <a:ext cx="1974576" cy="1509857"/>
            </a:xfrm>
            <a:prstGeom prst="rect">
              <a:avLst/>
            </a:prstGeom>
          </p:spPr>
        </p:pic>
        <p:pic>
          <p:nvPicPr>
            <p:cNvPr id="63" name="图片 62">
              <a:extLst>
                <a:ext uri="{FF2B5EF4-FFF2-40B4-BE49-F238E27FC236}">
                  <a16:creationId xmlns:a16="http://schemas.microsoft.com/office/drawing/2014/main" id="{EACD550E-AF63-40EA-BC42-86A474A3224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665292" y="3793761"/>
              <a:ext cx="1974578" cy="1509857"/>
            </a:xfrm>
            <a:prstGeom prst="rect">
              <a:avLst/>
            </a:prstGeom>
          </p:spPr>
        </p:pic>
        <p:pic>
          <p:nvPicPr>
            <p:cNvPr id="79" name="图片 78">
              <a:extLst>
                <a:ext uri="{FF2B5EF4-FFF2-40B4-BE49-F238E27FC236}">
                  <a16:creationId xmlns:a16="http://schemas.microsoft.com/office/drawing/2014/main" id="{53FF27AA-BD02-4CA8-8BA9-2BB8D98247F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728739" y="3792159"/>
              <a:ext cx="1974576" cy="1509857"/>
            </a:xfrm>
            <a:prstGeom prst="rect">
              <a:avLst/>
            </a:prstGeom>
          </p:spPr>
        </p:pic>
        <p:pic>
          <p:nvPicPr>
            <p:cNvPr id="9" name="图片 8">
              <a:extLst>
                <a:ext uri="{FF2B5EF4-FFF2-40B4-BE49-F238E27FC236}">
                  <a16:creationId xmlns:a16="http://schemas.microsoft.com/office/drawing/2014/main" id="{B773BA7A-290E-4F83-B2B3-5EC5DB411D6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77185" y="1175120"/>
              <a:ext cx="2688175" cy="1509857"/>
            </a:xfrm>
            <a:prstGeom prst="rect">
              <a:avLst/>
            </a:prstGeom>
          </p:spPr>
        </p:pic>
        <p:cxnSp>
          <p:nvCxnSpPr>
            <p:cNvPr id="112" name="直接箭头连接符 111">
              <a:extLst>
                <a:ext uri="{FF2B5EF4-FFF2-40B4-BE49-F238E27FC236}">
                  <a16:creationId xmlns:a16="http://schemas.microsoft.com/office/drawing/2014/main" id="{01596F48-A876-40DF-88CA-C9B781836D03}"/>
                </a:ext>
              </a:extLst>
            </p:cNvPr>
            <p:cNvCxnSpPr>
              <a:stCxn id="11" idx="0"/>
              <a:endCxn id="9" idx="2"/>
            </p:cNvCxnSpPr>
            <p:nvPr/>
          </p:nvCxnSpPr>
          <p:spPr>
            <a:xfrm flipV="1">
              <a:off x="1491150" y="2684978"/>
              <a:ext cx="4630124"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D7B91A44-EDA7-4A75-A1F8-8D4CB6689ACD}"/>
                </a:ext>
              </a:extLst>
            </p:cNvPr>
            <p:cNvCxnSpPr>
              <a:stCxn id="9" idx="2"/>
              <a:endCxn id="47" idx="0"/>
            </p:cNvCxnSpPr>
            <p:nvPr/>
          </p:nvCxnSpPr>
          <p:spPr>
            <a:xfrm flipH="1">
              <a:off x="4574666" y="2684978"/>
              <a:ext cx="1546608"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B5A8C8D9-552B-460F-BE87-573380B837B7}"/>
                </a:ext>
              </a:extLst>
            </p:cNvPr>
            <p:cNvCxnSpPr>
              <a:stCxn id="63" idx="0"/>
              <a:endCxn id="9" idx="2"/>
            </p:cNvCxnSpPr>
            <p:nvPr/>
          </p:nvCxnSpPr>
          <p:spPr>
            <a:xfrm flipH="1" flipV="1">
              <a:off x="6121274" y="2684978"/>
              <a:ext cx="1531307" cy="11087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52758631-E7EA-4893-B54C-3527D32B2653}"/>
                </a:ext>
              </a:extLst>
            </p:cNvPr>
            <p:cNvCxnSpPr>
              <a:stCxn id="79" idx="0"/>
              <a:endCxn id="9" idx="2"/>
            </p:cNvCxnSpPr>
            <p:nvPr/>
          </p:nvCxnSpPr>
          <p:spPr>
            <a:xfrm flipH="1" flipV="1">
              <a:off x="6121274" y="2684978"/>
              <a:ext cx="4594754" cy="11071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矩形 120">
              <a:extLst>
                <a:ext uri="{FF2B5EF4-FFF2-40B4-BE49-F238E27FC236}">
                  <a16:creationId xmlns:a16="http://schemas.microsoft.com/office/drawing/2014/main" id="{B5038EF6-C52D-4A4B-8C18-2A3627509BFC}"/>
                </a:ext>
              </a:extLst>
            </p:cNvPr>
            <p:cNvSpPr/>
            <p:nvPr/>
          </p:nvSpPr>
          <p:spPr>
            <a:xfrm>
              <a:off x="1082315" y="2780520"/>
              <a:ext cx="2594347" cy="1006095"/>
            </a:xfrm>
            <a:prstGeom prst="rect">
              <a:avLst/>
            </a:prstGeom>
            <a:noFill/>
          </p:spPr>
          <p:txBody>
            <a:bodyPr wrap="none" lIns="91440" tIns="45720" rIns="91440" bIns="45720">
              <a:spAutoFit/>
            </a:bodyPr>
            <a:lstStyle/>
            <a:p>
              <a:pPr algn="ctr"/>
              <a:r>
                <a:rPr lang="en-US" altLang="zh-CN" sz="2000" dirty="0">
                  <a:ln w="0"/>
                  <a:gradFill>
                    <a:gsLst>
                      <a:gs pos="1000">
                        <a:schemeClr val="tx1"/>
                      </a:gs>
                      <a:gs pos="100000">
                        <a:schemeClr val="tx1">
                          <a:lumMod val="50000"/>
                          <a:lumOff val="50000"/>
                        </a:schemeClr>
                      </a:gs>
                    </a:gsLst>
                    <a:lin ang="5400000"/>
                  </a:gradFill>
                </a:rPr>
                <a:t>response</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22" name="矩形 121">
              <a:extLst>
                <a:ext uri="{FF2B5EF4-FFF2-40B4-BE49-F238E27FC236}">
                  <a16:creationId xmlns:a16="http://schemas.microsoft.com/office/drawing/2014/main" id="{8A15E538-5AA7-4988-B700-9BD103E1A3EF}"/>
                </a:ext>
              </a:extLst>
            </p:cNvPr>
            <p:cNvSpPr/>
            <p:nvPr/>
          </p:nvSpPr>
          <p:spPr>
            <a:xfrm>
              <a:off x="3581778" y="2825062"/>
              <a:ext cx="2594347" cy="1006095"/>
            </a:xfrm>
            <a:prstGeom prst="rect">
              <a:avLst/>
            </a:prstGeom>
            <a:noFill/>
          </p:spPr>
          <p:txBody>
            <a:bodyPr wrap="none" lIns="91440" tIns="45720" rIns="91440" bIns="45720">
              <a:spAutoFit/>
            </a:bodyPr>
            <a:lstStyle/>
            <a:p>
              <a:pPr algn="ctr"/>
              <a:r>
                <a:rPr lang="en-US" altLang="zh-CN" sz="2000" dirty="0">
                  <a:ln w="0"/>
                  <a:gradFill>
                    <a:gsLst>
                      <a:gs pos="1000">
                        <a:schemeClr val="tx1"/>
                      </a:gs>
                      <a:gs pos="100000">
                        <a:schemeClr val="tx1">
                          <a:lumMod val="50000"/>
                          <a:lumOff val="50000"/>
                        </a:schemeClr>
                      </a:gs>
                    </a:gsLst>
                    <a:lin ang="5400000"/>
                  </a:gradFill>
                </a:rPr>
                <a:t>response</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23" name="矩形 122">
              <a:extLst>
                <a:ext uri="{FF2B5EF4-FFF2-40B4-BE49-F238E27FC236}">
                  <a16:creationId xmlns:a16="http://schemas.microsoft.com/office/drawing/2014/main" id="{B5038EF6-C52D-4A4B-8C18-2A3627509BFC}"/>
                </a:ext>
              </a:extLst>
            </p:cNvPr>
            <p:cNvSpPr/>
            <p:nvPr/>
          </p:nvSpPr>
          <p:spPr>
            <a:xfrm>
              <a:off x="6147102" y="2825304"/>
              <a:ext cx="2594347" cy="1006095"/>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ln w="0"/>
                  <a:gradFill>
                    <a:gsLst>
                      <a:gs pos="1000">
                        <a:schemeClr val="tx1"/>
                      </a:gs>
                      <a:gs pos="100000">
                        <a:schemeClr val="tx1">
                          <a:lumMod val="50000"/>
                          <a:lumOff val="50000"/>
                        </a:schemeClr>
                      </a:gs>
                    </a:gsLst>
                    <a:lin ang="5400000"/>
                  </a:gradFill>
                </a:rPr>
                <a:t>response</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
          <p:nvSpPr>
            <p:cNvPr id="124" name="矩形 123">
              <a:extLst>
                <a:ext uri="{FF2B5EF4-FFF2-40B4-BE49-F238E27FC236}">
                  <a16:creationId xmlns:a16="http://schemas.microsoft.com/office/drawing/2014/main" id="{B5038EF6-C52D-4A4B-8C18-2A3627509BFC}"/>
                </a:ext>
              </a:extLst>
            </p:cNvPr>
            <p:cNvSpPr/>
            <p:nvPr/>
          </p:nvSpPr>
          <p:spPr>
            <a:xfrm>
              <a:off x="8824429" y="2825206"/>
              <a:ext cx="2594347" cy="1006095"/>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ln w="0"/>
                  <a:gradFill>
                    <a:gsLst>
                      <a:gs pos="1000">
                        <a:schemeClr val="tx1"/>
                      </a:gs>
                      <a:gs pos="100000">
                        <a:schemeClr val="tx1">
                          <a:lumMod val="50000"/>
                          <a:lumOff val="50000"/>
                        </a:schemeClr>
                      </a:gs>
                    </a:gsLst>
                    <a:lin ang="5400000"/>
                  </a:gradFill>
                </a:rPr>
                <a:t>response</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grpSp>
      <p:sp>
        <p:nvSpPr>
          <p:cNvPr id="95" name="文本框 94">
            <a:extLst>
              <a:ext uri="{FF2B5EF4-FFF2-40B4-BE49-F238E27FC236}">
                <a16:creationId xmlns:a16="http://schemas.microsoft.com/office/drawing/2014/main" id="{8859B4FA-30B7-42BC-A92F-0C2DBC7F2BD5}"/>
              </a:ext>
            </a:extLst>
          </p:cNvPr>
          <p:cNvSpPr txBox="1"/>
          <p:nvPr/>
        </p:nvSpPr>
        <p:spPr>
          <a:xfrm>
            <a:off x="1656522" y="2889598"/>
            <a:ext cx="9471926" cy="1200329"/>
          </a:xfrm>
          <a:prstGeom prst="rect">
            <a:avLst/>
          </a:prstGeom>
          <a:noFill/>
        </p:spPr>
        <p:txBody>
          <a:bodyPr wrap="square" rtlCol="0">
            <a:spAutoFit/>
          </a:bodyPr>
          <a:lstStyle/>
          <a:p>
            <a:r>
              <a:rPr lang="zh-CN" altLang="en-US" sz="2400" i="1" dirty="0">
                <a:latin typeface="华文仿宋" panose="02010600040101010101" pitchFamily="2" charset="-122"/>
                <a:ea typeface="华文仿宋" panose="02010600040101010101" pitchFamily="2" charset="-122"/>
              </a:rPr>
              <a:t>控制器放在服务器端，玩家的核心数据也放在服务器端，根据调度的回合向客户端询问可以发出的动作，客户端回复进行的操作，服务器在数据库中审核并记录后通知其他三个客户端进行更新。</a:t>
            </a:r>
          </a:p>
        </p:txBody>
      </p:sp>
      <p:sp>
        <p:nvSpPr>
          <p:cNvPr id="97" name="文本框 96">
            <a:extLst>
              <a:ext uri="{FF2B5EF4-FFF2-40B4-BE49-F238E27FC236}">
                <a16:creationId xmlns:a16="http://schemas.microsoft.com/office/drawing/2014/main" id="{B2ED9F14-6C03-4F5B-A250-AD05591CE092}"/>
              </a:ext>
            </a:extLst>
          </p:cNvPr>
          <p:cNvSpPr txBox="1"/>
          <p:nvPr/>
        </p:nvSpPr>
        <p:spPr>
          <a:xfrm>
            <a:off x="1656522" y="4476138"/>
            <a:ext cx="9471926" cy="830997"/>
          </a:xfrm>
          <a:prstGeom prst="rect">
            <a:avLst/>
          </a:prstGeom>
          <a:noFill/>
        </p:spPr>
        <p:txBody>
          <a:bodyPr wrap="square" rtlCol="0">
            <a:spAutoFit/>
          </a:bodyPr>
          <a:lstStyle/>
          <a:p>
            <a:r>
              <a:rPr lang="zh-CN" altLang="en-US" sz="2400" i="1" dirty="0">
                <a:latin typeface="华文仿宋" panose="02010600040101010101" pitchFamily="2" charset="-122"/>
                <a:ea typeface="华文仿宋" panose="02010600040101010101" pitchFamily="2" charset="-122"/>
              </a:rPr>
              <a:t>这样的设计将控制逻辑放在了服务器端，能够更加有效地维护游戏的进行。代价是通信的复杂度提高。</a:t>
            </a:r>
          </a:p>
        </p:txBody>
      </p:sp>
      <p:pic>
        <p:nvPicPr>
          <p:cNvPr id="99" name="图片 98">
            <a:extLst>
              <a:ext uri="{FF2B5EF4-FFF2-40B4-BE49-F238E27FC236}">
                <a16:creationId xmlns:a16="http://schemas.microsoft.com/office/drawing/2014/main" id="{D7FC97C8-28D8-46AA-9841-A64755C48F78}"/>
              </a:ext>
            </a:extLst>
          </p:cNvPr>
          <p:cNvPicPr>
            <a:picLocks noChangeAspect="1"/>
          </p:cNvPicPr>
          <p:nvPr/>
        </p:nvPicPr>
        <p:blipFill>
          <a:blip r:embed="rId4"/>
          <a:stretch>
            <a:fillRect/>
          </a:stretch>
        </p:blipFill>
        <p:spPr>
          <a:xfrm>
            <a:off x="1179442" y="3180863"/>
            <a:ext cx="304800" cy="247650"/>
          </a:xfrm>
          <a:prstGeom prst="rect">
            <a:avLst/>
          </a:prstGeom>
        </p:spPr>
      </p:pic>
      <p:pic>
        <p:nvPicPr>
          <p:cNvPr id="101" name="图片 100">
            <a:extLst>
              <a:ext uri="{FF2B5EF4-FFF2-40B4-BE49-F238E27FC236}">
                <a16:creationId xmlns:a16="http://schemas.microsoft.com/office/drawing/2014/main" id="{EB751DE4-5736-4AE0-AAA9-911CC8C6150D}"/>
              </a:ext>
            </a:extLst>
          </p:cNvPr>
          <p:cNvPicPr>
            <a:picLocks noChangeAspect="1"/>
          </p:cNvPicPr>
          <p:nvPr/>
        </p:nvPicPr>
        <p:blipFill>
          <a:blip r:embed="rId5"/>
          <a:stretch>
            <a:fillRect/>
          </a:stretch>
        </p:blipFill>
        <p:spPr>
          <a:xfrm>
            <a:off x="1198492" y="4738989"/>
            <a:ext cx="285750" cy="257175"/>
          </a:xfrm>
          <a:prstGeom prst="rect">
            <a:avLst/>
          </a:prstGeom>
        </p:spPr>
      </p:pic>
      <p:sp>
        <p:nvSpPr>
          <p:cNvPr id="21" name="矩形 20">
            <a:extLst>
              <a:ext uri="{FF2B5EF4-FFF2-40B4-BE49-F238E27FC236}">
                <a16:creationId xmlns:a16="http://schemas.microsoft.com/office/drawing/2014/main" id="{487754C9-368F-4FAB-8BD2-A1BFF2D205C9}"/>
              </a:ext>
            </a:extLst>
          </p:cNvPr>
          <p:cNvSpPr/>
          <p:nvPr/>
        </p:nvSpPr>
        <p:spPr>
          <a:xfrm>
            <a:off x="7949948" y="1197562"/>
            <a:ext cx="1297150" cy="40011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ln w="0"/>
                <a:gradFill>
                  <a:gsLst>
                    <a:gs pos="1000">
                      <a:schemeClr val="tx1"/>
                    </a:gs>
                    <a:gs pos="100000">
                      <a:schemeClr val="tx1">
                        <a:lumMod val="50000"/>
                        <a:lumOff val="50000"/>
                      </a:schemeClr>
                    </a:gs>
                  </a:gsLst>
                  <a:lin ang="5400000"/>
                </a:gradFill>
              </a:rPr>
              <a:t>command</a:t>
            </a:r>
            <a:endParaRPr lang="zh-CN" altLang="en-US" sz="2000" b="0" cap="none" spc="0" dirty="0">
              <a:ln w="0"/>
              <a:gradFill>
                <a:gsLst>
                  <a:gs pos="1000">
                    <a:schemeClr val="tx1"/>
                  </a:gs>
                  <a:gs pos="100000">
                    <a:schemeClr val="tx1">
                      <a:lumMod val="50000"/>
                      <a:lumOff val="50000"/>
                    </a:schemeClr>
                  </a:gs>
                </a:gsLst>
                <a:lin ang="5400000"/>
              </a:gradFill>
              <a:effectLst/>
            </a:endParaRPr>
          </a:p>
        </p:txBody>
      </p:sp>
    </p:spTree>
    <p:extLst>
      <p:ext uri="{BB962C8B-B14F-4D97-AF65-F5344CB8AC3E}">
        <p14:creationId xmlns:p14="http://schemas.microsoft.com/office/powerpoint/2010/main" val="4201541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22DBF0-23D6-4AE1-867B-6FD5CDF5E762}"/>
              </a:ext>
            </a:extLst>
          </p:cNvPr>
          <p:cNvPicPr>
            <a:picLocks noChangeAspect="1"/>
          </p:cNvPicPr>
          <p:nvPr/>
        </p:nvPicPr>
        <p:blipFill>
          <a:blip r:embed="rId2"/>
          <a:stretch>
            <a:fillRect/>
          </a:stretch>
        </p:blipFill>
        <p:spPr>
          <a:xfrm>
            <a:off x="0" y="5218"/>
            <a:ext cx="12192000" cy="6852782"/>
          </a:xfrm>
          <a:prstGeom prst="rect">
            <a:avLst/>
          </a:prstGeom>
        </p:spPr>
      </p:pic>
      <p:pic>
        <p:nvPicPr>
          <p:cNvPr id="3" name="图片 2">
            <a:extLst>
              <a:ext uri="{FF2B5EF4-FFF2-40B4-BE49-F238E27FC236}">
                <a16:creationId xmlns:a16="http://schemas.microsoft.com/office/drawing/2014/main" id="{7CCB6A0E-2660-42A3-88B2-73FF8C99AC29}"/>
              </a:ext>
            </a:extLst>
          </p:cNvPr>
          <p:cNvPicPr>
            <a:picLocks noChangeAspect="1"/>
          </p:cNvPicPr>
          <p:nvPr/>
        </p:nvPicPr>
        <p:blipFill>
          <a:blip r:embed="rId3"/>
          <a:stretch>
            <a:fillRect/>
          </a:stretch>
        </p:blipFill>
        <p:spPr>
          <a:xfrm>
            <a:off x="1" y="314095"/>
            <a:ext cx="3856384" cy="3344402"/>
          </a:xfrm>
          <a:prstGeom prst="rect">
            <a:avLst/>
          </a:prstGeom>
        </p:spPr>
      </p:pic>
      <p:sp>
        <p:nvSpPr>
          <p:cNvPr id="4" name="文本框 3">
            <a:extLst>
              <a:ext uri="{FF2B5EF4-FFF2-40B4-BE49-F238E27FC236}">
                <a16:creationId xmlns:a16="http://schemas.microsoft.com/office/drawing/2014/main" id="{3F7803F1-A9FD-4C17-B86E-B6825347696E}"/>
              </a:ext>
            </a:extLst>
          </p:cNvPr>
          <p:cNvSpPr txBox="1"/>
          <p:nvPr/>
        </p:nvSpPr>
        <p:spPr>
          <a:xfrm>
            <a:off x="728870" y="4234209"/>
            <a:ext cx="3856383" cy="1200329"/>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既然融合了大富翁和炉石中喜闻乐见的元素，那么命运、机会、坐牢怎么少的了呢</a:t>
            </a:r>
          </a:p>
        </p:txBody>
      </p:sp>
      <p:pic>
        <p:nvPicPr>
          <p:cNvPr id="5" name="图片 4">
            <a:extLst>
              <a:ext uri="{FF2B5EF4-FFF2-40B4-BE49-F238E27FC236}">
                <a16:creationId xmlns:a16="http://schemas.microsoft.com/office/drawing/2014/main" id="{FA017348-092E-4A63-B8C9-61F7922B4E03}"/>
              </a:ext>
            </a:extLst>
          </p:cNvPr>
          <p:cNvPicPr>
            <a:picLocks noChangeAspect="1"/>
          </p:cNvPicPr>
          <p:nvPr/>
        </p:nvPicPr>
        <p:blipFill>
          <a:blip r:embed="rId4"/>
          <a:stretch>
            <a:fillRect/>
          </a:stretch>
        </p:blipFill>
        <p:spPr>
          <a:xfrm>
            <a:off x="3529427" y="1542814"/>
            <a:ext cx="1909763" cy="1886186"/>
          </a:xfrm>
          <a:prstGeom prst="rect">
            <a:avLst/>
          </a:prstGeom>
        </p:spPr>
      </p:pic>
      <p:sp>
        <p:nvSpPr>
          <p:cNvPr id="6" name="箭头: 右 5">
            <a:extLst>
              <a:ext uri="{FF2B5EF4-FFF2-40B4-BE49-F238E27FC236}">
                <a16:creationId xmlns:a16="http://schemas.microsoft.com/office/drawing/2014/main" id="{902BC80F-35F0-406C-A313-A3E43B703899}"/>
              </a:ext>
            </a:extLst>
          </p:cNvPr>
          <p:cNvSpPr/>
          <p:nvPr/>
        </p:nvSpPr>
        <p:spPr>
          <a:xfrm>
            <a:off x="5015945" y="4504931"/>
            <a:ext cx="2279374"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A5E7983-D14B-4BF9-80BE-2BE84B39F106}"/>
              </a:ext>
            </a:extLst>
          </p:cNvPr>
          <p:cNvSpPr txBox="1"/>
          <p:nvPr/>
        </p:nvSpPr>
        <p:spPr>
          <a:xfrm>
            <a:off x="7861851" y="4382332"/>
            <a:ext cx="3286546" cy="1200329"/>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我们尝试在地图中添加命运之地、机会之地、地狱之地这三种地点</a:t>
            </a:r>
          </a:p>
        </p:txBody>
      </p:sp>
      <p:pic>
        <p:nvPicPr>
          <p:cNvPr id="8" name="图片 7">
            <a:extLst>
              <a:ext uri="{FF2B5EF4-FFF2-40B4-BE49-F238E27FC236}">
                <a16:creationId xmlns:a16="http://schemas.microsoft.com/office/drawing/2014/main" id="{9A97F5DC-FCB1-4415-850F-62FFE534324E}"/>
              </a:ext>
            </a:extLst>
          </p:cNvPr>
          <p:cNvPicPr>
            <a:picLocks noChangeAspect="1"/>
          </p:cNvPicPr>
          <p:nvPr/>
        </p:nvPicPr>
        <p:blipFill>
          <a:blip r:embed="rId5"/>
          <a:stretch>
            <a:fillRect/>
          </a:stretch>
        </p:blipFill>
        <p:spPr>
          <a:xfrm>
            <a:off x="6096000" y="856786"/>
            <a:ext cx="2398643" cy="1297103"/>
          </a:xfrm>
          <a:prstGeom prst="rect">
            <a:avLst/>
          </a:prstGeom>
        </p:spPr>
      </p:pic>
      <p:sp>
        <p:nvSpPr>
          <p:cNvPr id="9" name="文本框 8">
            <a:extLst>
              <a:ext uri="{FF2B5EF4-FFF2-40B4-BE49-F238E27FC236}">
                <a16:creationId xmlns:a16="http://schemas.microsoft.com/office/drawing/2014/main" id="{96547FC7-DD46-4472-950B-6B6EC423B177}"/>
              </a:ext>
            </a:extLst>
          </p:cNvPr>
          <p:cNvSpPr txBox="1"/>
          <p:nvPr/>
        </p:nvSpPr>
        <p:spPr>
          <a:xfrm>
            <a:off x="6728791" y="856786"/>
            <a:ext cx="1133060" cy="584775"/>
          </a:xfrm>
          <a:prstGeom prst="rect">
            <a:avLst/>
          </a:prstGeom>
          <a:noFill/>
        </p:spPr>
        <p:txBody>
          <a:bodyPr wrap="square" rtlCol="0">
            <a:spAutoFit/>
          </a:bodyPr>
          <a:lstStyle/>
          <a:p>
            <a:r>
              <a:rPr lang="zh-CN" altLang="en-US" sz="3200" dirty="0">
                <a:solidFill>
                  <a:schemeClr val="bg1"/>
                </a:solidFill>
                <a:latin typeface="华文仿宋" panose="02010600040101010101" pitchFamily="2" charset="-122"/>
                <a:ea typeface="华文仿宋" panose="02010600040101010101" pitchFamily="2" charset="-122"/>
              </a:rPr>
              <a:t>机会</a:t>
            </a:r>
          </a:p>
        </p:txBody>
      </p:sp>
      <p:pic>
        <p:nvPicPr>
          <p:cNvPr id="10" name="图片 9">
            <a:extLst>
              <a:ext uri="{FF2B5EF4-FFF2-40B4-BE49-F238E27FC236}">
                <a16:creationId xmlns:a16="http://schemas.microsoft.com/office/drawing/2014/main" id="{1014C70E-E425-4840-82A2-0A0C009E8B47}"/>
              </a:ext>
            </a:extLst>
          </p:cNvPr>
          <p:cNvPicPr>
            <a:picLocks noChangeAspect="1"/>
          </p:cNvPicPr>
          <p:nvPr/>
        </p:nvPicPr>
        <p:blipFill>
          <a:blip r:embed="rId6"/>
          <a:stretch>
            <a:fillRect/>
          </a:stretch>
        </p:blipFill>
        <p:spPr>
          <a:xfrm>
            <a:off x="6096000" y="2213524"/>
            <a:ext cx="2398643" cy="1297103"/>
          </a:xfrm>
          <a:prstGeom prst="rect">
            <a:avLst/>
          </a:prstGeom>
        </p:spPr>
      </p:pic>
      <p:sp>
        <p:nvSpPr>
          <p:cNvPr id="11" name="文本框 10">
            <a:extLst>
              <a:ext uri="{FF2B5EF4-FFF2-40B4-BE49-F238E27FC236}">
                <a16:creationId xmlns:a16="http://schemas.microsoft.com/office/drawing/2014/main" id="{F2A4AE0E-A550-4DCC-8334-2BCEE4D20E35}"/>
              </a:ext>
            </a:extLst>
          </p:cNvPr>
          <p:cNvSpPr txBox="1"/>
          <p:nvPr/>
        </p:nvSpPr>
        <p:spPr>
          <a:xfrm>
            <a:off x="6758607" y="2485907"/>
            <a:ext cx="1417983" cy="584775"/>
          </a:xfrm>
          <a:prstGeom prst="rect">
            <a:avLst/>
          </a:prstGeom>
          <a:noFill/>
        </p:spPr>
        <p:txBody>
          <a:bodyPr wrap="square" rtlCol="0">
            <a:spAutoFit/>
          </a:bodyPr>
          <a:lstStyle/>
          <a:p>
            <a:r>
              <a:rPr lang="zh-CN" altLang="en-US" sz="3200" dirty="0">
                <a:solidFill>
                  <a:schemeClr val="bg1"/>
                </a:solidFill>
                <a:latin typeface="华文仿宋" panose="02010600040101010101" pitchFamily="2" charset="-122"/>
                <a:ea typeface="华文仿宋" panose="02010600040101010101" pitchFamily="2" charset="-122"/>
              </a:rPr>
              <a:t>命运</a:t>
            </a:r>
          </a:p>
        </p:txBody>
      </p:sp>
      <p:pic>
        <p:nvPicPr>
          <p:cNvPr id="12" name="图片 11">
            <a:extLst>
              <a:ext uri="{FF2B5EF4-FFF2-40B4-BE49-F238E27FC236}">
                <a16:creationId xmlns:a16="http://schemas.microsoft.com/office/drawing/2014/main" id="{F8F23AD7-A596-4F58-8404-A57722EEC992}"/>
              </a:ext>
            </a:extLst>
          </p:cNvPr>
          <p:cNvPicPr>
            <a:picLocks noChangeAspect="1"/>
          </p:cNvPicPr>
          <p:nvPr/>
        </p:nvPicPr>
        <p:blipFill>
          <a:blip r:embed="rId7"/>
          <a:stretch>
            <a:fillRect/>
          </a:stretch>
        </p:blipFill>
        <p:spPr>
          <a:xfrm>
            <a:off x="8524458" y="1308309"/>
            <a:ext cx="3568229" cy="1968525"/>
          </a:xfrm>
          <a:prstGeom prst="rect">
            <a:avLst/>
          </a:prstGeom>
        </p:spPr>
      </p:pic>
      <p:sp>
        <p:nvSpPr>
          <p:cNvPr id="13" name="文本框 12">
            <a:extLst>
              <a:ext uri="{FF2B5EF4-FFF2-40B4-BE49-F238E27FC236}">
                <a16:creationId xmlns:a16="http://schemas.microsoft.com/office/drawing/2014/main" id="{71E7BCC1-BA5D-4F17-AE87-F430198821C2}"/>
              </a:ext>
            </a:extLst>
          </p:cNvPr>
          <p:cNvSpPr txBox="1"/>
          <p:nvPr/>
        </p:nvSpPr>
        <p:spPr>
          <a:xfrm>
            <a:off x="9915979" y="1921136"/>
            <a:ext cx="1345880" cy="584775"/>
          </a:xfrm>
          <a:prstGeom prst="rect">
            <a:avLst/>
          </a:prstGeom>
          <a:noFill/>
        </p:spPr>
        <p:txBody>
          <a:bodyPr wrap="square" rtlCol="0">
            <a:spAutoFit/>
          </a:bodyPr>
          <a:lstStyle/>
          <a:p>
            <a:r>
              <a:rPr lang="zh-CN" altLang="en-US" sz="3200" dirty="0">
                <a:solidFill>
                  <a:schemeClr val="bg1"/>
                </a:solidFill>
                <a:latin typeface="华文仿宋" panose="02010600040101010101" pitchFamily="2" charset="-122"/>
                <a:ea typeface="华文仿宋" panose="02010600040101010101" pitchFamily="2" charset="-122"/>
              </a:rPr>
              <a:t>地狱</a:t>
            </a:r>
          </a:p>
        </p:txBody>
      </p:sp>
    </p:spTree>
    <p:extLst>
      <p:ext uri="{BB962C8B-B14F-4D97-AF65-F5344CB8AC3E}">
        <p14:creationId xmlns:p14="http://schemas.microsoft.com/office/powerpoint/2010/main" val="3316280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22DBF0-23D6-4AE1-867B-6FD5CDF5E762}"/>
              </a:ext>
            </a:extLst>
          </p:cNvPr>
          <p:cNvPicPr>
            <a:picLocks noChangeAspect="1"/>
          </p:cNvPicPr>
          <p:nvPr/>
        </p:nvPicPr>
        <p:blipFill>
          <a:blip r:embed="rId2"/>
          <a:stretch>
            <a:fillRect/>
          </a:stretch>
        </p:blipFill>
        <p:spPr>
          <a:xfrm>
            <a:off x="0" y="5218"/>
            <a:ext cx="12192000" cy="6852782"/>
          </a:xfrm>
          <a:prstGeom prst="rect">
            <a:avLst/>
          </a:prstGeom>
        </p:spPr>
      </p:pic>
      <p:sp>
        <p:nvSpPr>
          <p:cNvPr id="3" name="文本框 2">
            <a:extLst>
              <a:ext uri="{FF2B5EF4-FFF2-40B4-BE49-F238E27FC236}">
                <a16:creationId xmlns:a16="http://schemas.microsoft.com/office/drawing/2014/main" id="{3DE9E75F-1A69-490F-A2C4-0146953BB4A1}"/>
              </a:ext>
            </a:extLst>
          </p:cNvPr>
          <p:cNvSpPr txBox="1"/>
          <p:nvPr/>
        </p:nvSpPr>
        <p:spPr>
          <a:xfrm>
            <a:off x="702364" y="597981"/>
            <a:ext cx="10230679" cy="1384995"/>
          </a:xfrm>
          <a:prstGeom prst="rect">
            <a:avLst/>
          </a:prstGeom>
          <a:noFill/>
        </p:spPr>
        <p:txBody>
          <a:bodyPr wrap="square" rtlCol="0">
            <a:spAutoFit/>
          </a:bodyPr>
          <a:lstStyle/>
          <a:p>
            <a:r>
              <a:rPr lang="zh-CN" altLang="en-US" sz="2800" dirty="0">
                <a:latin typeface="华文仿宋" panose="02010600040101010101" pitchFamily="2" charset="-122"/>
                <a:ea typeface="华文仿宋" panose="02010600040101010101" pitchFamily="2" charset="-122"/>
              </a:rPr>
              <a:t>还需要什么？</a:t>
            </a:r>
            <a:endParaRPr lang="en-US" altLang="zh-CN" sz="2800" dirty="0">
              <a:latin typeface="华文仿宋" panose="02010600040101010101" pitchFamily="2" charset="-122"/>
              <a:ea typeface="华文仿宋" panose="02010600040101010101" pitchFamily="2" charset="-122"/>
            </a:endParaRPr>
          </a:p>
          <a:p>
            <a:r>
              <a:rPr lang="zh-CN" altLang="en-US" sz="2800" dirty="0">
                <a:latin typeface="华文仿宋" panose="02010600040101010101" pitchFamily="2" charset="-122"/>
                <a:ea typeface="华文仿宋" panose="02010600040101010101" pitchFamily="2" charset="-122"/>
              </a:rPr>
              <a:t>我们还需要什么来让我们的游戏能够借鉴到炉石和大富翁中游戏设计中的精华，以使我们的游戏能够真正给玩家带来欢乐？</a:t>
            </a:r>
          </a:p>
        </p:txBody>
      </p:sp>
      <p:sp>
        <p:nvSpPr>
          <p:cNvPr id="4" name="文本框 3">
            <a:extLst>
              <a:ext uri="{FF2B5EF4-FFF2-40B4-BE49-F238E27FC236}">
                <a16:creationId xmlns:a16="http://schemas.microsoft.com/office/drawing/2014/main" id="{F545B375-E3C9-40E0-BCF0-0A30B4444860}"/>
              </a:ext>
            </a:extLst>
          </p:cNvPr>
          <p:cNvSpPr txBox="1"/>
          <p:nvPr/>
        </p:nvSpPr>
        <p:spPr>
          <a:xfrm>
            <a:off x="702364" y="2453817"/>
            <a:ext cx="8282609" cy="523220"/>
          </a:xfrm>
          <a:prstGeom prst="rect">
            <a:avLst/>
          </a:prstGeom>
          <a:noFill/>
        </p:spPr>
        <p:txBody>
          <a:bodyPr wrap="square" rtlCol="0">
            <a:spAutoFit/>
          </a:bodyPr>
          <a:lstStyle/>
          <a:p>
            <a:r>
              <a:rPr lang="zh-CN" altLang="en-US" sz="2800" dirty="0">
                <a:latin typeface="华文仿宋" panose="02010600040101010101" pitchFamily="2" charset="-122"/>
                <a:ea typeface="华文仿宋" panose="02010600040101010101" pitchFamily="2" charset="-122"/>
              </a:rPr>
              <a:t>想想大富翁收房租把对方弄破产的谋略</a:t>
            </a:r>
          </a:p>
        </p:txBody>
      </p:sp>
      <p:sp>
        <p:nvSpPr>
          <p:cNvPr id="5" name="文本框 4">
            <a:extLst>
              <a:ext uri="{FF2B5EF4-FFF2-40B4-BE49-F238E27FC236}">
                <a16:creationId xmlns:a16="http://schemas.microsoft.com/office/drawing/2014/main" id="{8498195C-7FB3-4493-8DAB-215C1BE1C9FC}"/>
              </a:ext>
            </a:extLst>
          </p:cNvPr>
          <p:cNvSpPr txBox="1"/>
          <p:nvPr/>
        </p:nvSpPr>
        <p:spPr>
          <a:xfrm>
            <a:off x="702364" y="3592871"/>
            <a:ext cx="9395793" cy="523220"/>
          </a:xfrm>
          <a:prstGeom prst="rect">
            <a:avLst/>
          </a:prstGeom>
          <a:noFill/>
        </p:spPr>
        <p:txBody>
          <a:bodyPr wrap="square" rtlCol="0">
            <a:spAutoFit/>
          </a:bodyPr>
          <a:lstStyle/>
          <a:p>
            <a:r>
              <a:rPr lang="zh-CN" altLang="en-US" sz="2800" dirty="0">
                <a:latin typeface="华文仿宋" panose="02010600040101010101" pitchFamily="2" charset="-122"/>
                <a:ea typeface="华文仿宋" panose="02010600040101010101" pitchFamily="2" charset="-122"/>
              </a:rPr>
              <a:t>想想炉石中计算敌我双方血量和攻击力进行对战的体验</a:t>
            </a:r>
          </a:p>
        </p:txBody>
      </p:sp>
      <p:pic>
        <p:nvPicPr>
          <p:cNvPr id="13" name="图片 12">
            <a:extLst>
              <a:ext uri="{FF2B5EF4-FFF2-40B4-BE49-F238E27FC236}">
                <a16:creationId xmlns:a16="http://schemas.microsoft.com/office/drawing/2014/main" id="{C0E320AE-02D3-4805-AAB4-8FCA28A284C1}"/>
              </a:ext>
            </a:extLst>
          </p:cNvPr>
          <p:cNvPicPr>
            <a:picLocks noChangeAspect="1"/>
          </p:cNvPicPr>
          <p:nvPr/>
        </p:nvPicPr>
        <p:blipFill>
          <a:blip r:embed="rId3"/>
          <a:stretch>
            <a:fillRect/>
          </a:stretch>
        </p:blipFill>
        <p:spPr>
          <a:xfrm>
            <a:off x="397564" y="2630530"/>
            <a:ext cx="304800" cy="247650"/>
          </a:xfrm>
          <a:prstGeom prst="rect">
            <a:avLst/>
          </a:prstGeom>
        </p:spPr>
      </p:pic>
      <p:pic>
        <p:nvPicPr>
          <p:cNvPr id="14" name="图片 13">
            <a:extLst>
              <a:ext uri="{FF2B5EF4-FFF2-40B4-BE49-F238E27FC236}">
                <a16:creationId xmlns:a16="http://schemas.microsoft.com/office/drawing/2014/main" id="{08F1C74E-57AE-40AE-8DEE-331CDB12287B}"/>
              </a:ext>
            </a:extLst>
          </p:cNvPr>
          <p:cNvPicPr>
            <a:picLocks noChangeAspect="1"/>
          </p:cNvPicPr>
          <p:nvPr/>
        </p:nvPicPr>
        <p:blipFill>
          <a:blip r:embed="rId4"/>
          <a:stretch>
            <a:fillRect/>
          </a:stretch>
        </p:blipFill>
        <p:spPr>
          <a:xfrm>
            <a:off x="416614" y="3725893"/>
            <a:ext cx="285750" cy="257175"/>
          </a:xfrm>
          <a:prstGeom prst="rect">
            <a:avLst/>
          </a:prstGeom>
        </p:spPr>
      </p:pic>
    </p:spTree>
    <p:extLst>
      <p:ext uri="{BB962C8B-B14F-4D97-AF65-F5344CB8AC3E}">
        <p14:creationId xmlns:p14="http://schemas.microsoft.com/office/powerpoint/2010/main" val="183738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22DBF0-23D6-4AE1-867B-6FD5CDF5E762}"/>
              </a:ext>
            </a:extLst>
          </p:cNvPr>
          <p:cNvPicPr>
            <a:picLocks noChangeAspect="1"/>
          </p:cNvPicPr>
          <p:nvPr/>
        </p:nvPicPr>
        <p:blipFill>
          <a:blip r:embed="rId2"/>
          <a:stretch>
            <a:fillRect/>
          </a:stretch>
        </p:blipFill>
        <p:spPr>
          <a:xfrm>
            <a:off x="0" y="5218"/>
            <a:ext cx="12192000" cy="6852782"/>
          </a:xfrm>
          <a:prstGeom prst="rect">
            <a:avLst/>
          </a:prstGeom>
        </p:spPr>
      </p:pic>
      <p:sp>
        <p:nvSpPr>
          <p:cNvPr id="6" name="文本框 5">
            <a:extLst>
              <a:ext uri="{FF2B5EF4-FFF2-40B4-BE49-F238E27FC236}">
                <a16:creationId xmlns:a16="http://schemas.microsoft.com/office/drawing/2014/main" id="{47E3653B-BB93-4EA3-A857-9F0FD5EA1E1B}"/>
              </a:ext>
            </a:extLst>
          </p:cNvPr>
          <p:cNvSpPr txBox="1"/>
          <p:nvPr/>
        </p:nvSpPr>
        <p:spPr>
          <a:xfrm>
            <a:off x="1113182" y="486628"/>
            <a:ext cx="5870714" cy="1077218"/>
          </a:xfrm>
          <a:prstGeom prst="rect">
            <a:avLst/>
          </a:prstGeom>
          <a:noFill/>
        </p:spPr>
        <p:txBody>
          <a:bodyPr wrap="square" rtlCol="0">
            <a:spAutoFit/>
          </a:bodyPr>
          <a:lstStyle/>
          <a:p>
            <a:r>
              <a:rPr lang="zh-CN" altLang="en-US" sz="3200" dirty="0">
                <a:latin typeface="华文仿宋" panose="02010600040101010101" pitchFamily="2" charset="-122"/>
                <a:ea typeface="华文仿宋" panose="02010600040101010101" pitchFamily="2" charset="-122"/>
              </a:rPr>
              <a:t>而我们希望将上述两点融合</a:t>
            </a:r>
            <a:endParaRPr lang="en-US" altLang="zh-CN" sz="3200" dirty="0">
              <a:latin typeface="华文仿宋" panose="02010600040101010101" pitchFamily="2" charset="-122"/>
              <a:ea typeface="华文仿宋" panose="02010600040101010101" pitchFamily="2" charset="-122"/>
            </a:endParaRPr>
          </a:p>
          <a:p>
            <a:r>
              <a:rPr lang="zh-CN" altLang="en-US" sz="3200" dirty="0">
                <a:latin typeface="华文仿宋" panose="02010600040101010101" pitchFamily="2" charset="-122"/>
                <a:ea typeface="华文仿宋" panose="02010600040101010101" pitchFamily="2" charset="-122"/>
              </a:rPr>
              <a:t>如何融合？</a:t>
            </a:r>
          </a:p>
        </p:txBody>
      </p:sp>
      <p:pic>
        <p:nvPicPr>
          <p:cNvPr id="8" name="图片 7">
            <a:extLst>
              <a:ext uri="{FF2B5EF4-FFF2-40B4-BE49-F238E27FC236}">
                <a16:creationId xmlns:a16="http://schemas.microsoft.com/office/drawing/2014/main" id="{8DF90E38-222F-433A-9E56-66F12E42B011}"/>
              </a:ext>
            </a:extLst>
          </p:cNvPr>
          <p:cNvPicPr>
            <a:picLocks noChangeAspect="1"/>
          </p:cNvPicPr>
          <p:nvPr/>
        </p:nvPicPr>
        <p:blipFill>
          <a:blip r:embed="rId3"/>
          <a:stretch>
            <a:fillRect/>
          </a:stretch>
        </p:blipFill>
        <p:spPr>
          <a:xfrm>
            <a:off x="808382" y="3809659"/>
            <a:ext cx="3695700" cy="2495550"/>
          </a:xfrm>
          <a:prstGeom prst="rect">
            <a:avLst/>
          </a:prstGeom>
        </p:spPr>
      </p:pic>
      <p:pic>
        <p:nvPicPr>
          <p:cNvPr id="9" name="图片 8">
            <a:extLst>
              <a:ext uri="{FF2B5EF4-FFF2-40B4-BE49-F238E27FC236}">
                <a16:creationId xmlns:a16="http://schemas.microsoft.com/office/drawing/2014/main" id="{F4915A18-7797-4B67-8D01-A11EC24E3C71}"/>
              </a:ext>
            </a:extLst>
          </p:cNvPr>
          <p:cNvPicPr>
            <a:picLocks noChangeAspect="1"/>
          </p:cNvPicPr>
          <p:nvPr/>
        </p:nvPicPr>
        <p:blipFill>
          <a:blip r:embed="rId4"/>
          <a:stretch>
            <a:fillRect/>
          </a:stretch>
        </p:blipFill>
        <p:spPr>
          <a:xfrm>
            <a:off x="7331707" y="3047135"/>
            <a:ext cx="3601336" cy="3402811"/>
          </a:xfrm>
          <a:prstGeom prst="rect">
            <a:avLst/>
          </a:prstGeom>
        </p:spPr>
      </p:pic>
      <p:sp>
        <p:nvSpPr>
          <p:cNvPr id="10" name="箭头: 右 9">
            <a:extLst>
              <a:ext uri="{FF2B5EF4-FFF2-40B4-BE49-F238E27FC236}">
                <a16:creationId xmlns:a16="http://schemas.microsoft.com/office/drawing/2014/main" id="{2152C547-4024-44C8-B9C1-4A01E1ECFA14}"/>
              </a:ext>
            </a:extLst>
          </p:cNvPr>
          <p:cNvSpPr/>
          <p:nvPr/>
        </p:nvSpPr>
        <p:spPr>
          <a:xfrm>
            <a:off x="4863548" y="4518991"/>
            <a:ext cx="1908313" cy="808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5978455-5FD2-426F-A6E4-50290986E1D9}"/>
              </a:ext>
            </a:extLst>
          </p:cNvPr>
          <p:cNvSpPr txBox="1"/>
          <p:nvPr/>
        </p:nvSpPr>
        <p:spPr>
          <a:xfrm>
            <a:off x="969037" y="2390145"/>
            <a:ext cx="8163338" cy="1200329"/>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玩家英雄可以在空地上分配自己的贴身随从成为驻地随从，使之成为自己的领地。而驻地随从留守在驻地上对其他路过此处的玩家“收地租”</a:t>
            </a:r>
          </a:p>
        </p:txBody>
      </p:sp>
      <p:pic>
        <p:nvPicPr>
          <p:cNvPr id="12" name="图片 11">
            <a:extLst>
              <a:ext uri="{FF2B5EF4-FFF2-40B4-BE49-F238E27FC236}">
                <a16:creationId xmlns:a16="http://schemas.microsoft.com/office/drawing/2014/main" id="{55C878A8-69B7-4044-8577-56B890E1E273}"/>
              </a:ext>
            </a:extLst>
          </p:cNvPr>
          <p:cNvPicPr>
            <a:picLocks noChangeAspect="1"/>
          </p:cNvPicPr>
          <p:nvPr/>
        </p:nvPicPr>
        <p:blipFill>
          <a:blip r:embed="rId5"/>
          <a:stretch>
            <a:fillRect/>
          </a:stretch>
        </p:blipFill>
        <p:spPr>
          <a:xfrm>
            <a:off x="8375523" y="5057434"/>
            <a:ext cx="2447925" cy="714375"/>
          </a:xfrm>
          <a:prstGeom prst="rect">
            <a:avLst/>
          </a:prstGeom>
        </p:spPr>
      </p:pic>
    </p:spTree>
    <p:extLst>
      <p:ext uri="{BB962C8B-B14F-4D97-AF65-F5344CB8AC3E}">
        <p14:creationId xmlns:p14="http://schemas.microsoft.com/office/powerpoint/2010/main" val="389507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22DBF0-23D6-4AE1-867B-6FD5CDF5E762}"/>
              </a:ext>
            </a:extLst>
          </p:cNvPr>
          <p:cNvPicPr>
            <a:picLocks noChangeAspect="1"/>
          </p:cNvPicPr>
          <p:nvPr/>
        </p:nvPicPr>
        <p:blipFill>
          <a:blip r:embed="rId2"/>
          <a:stretch>
            <a:fillRect/>
          </a:stretch>
        </p:blipFill>
        <p:spPr>
          <a:xfrm>
            <a:off x="0" y="5218"/>
            <a:ext cx="12192000" cy="6852782"/>
          </a:xfrm>
          <a:prstGeom prst="rect">
            <a:avLst/>
          </a:prstGeom>
        </p:spPr>
      </p:pic>
      <p:sp>
        <p:nvSpPr>
          <p:cNvPr id="3" name="矩形 2">
            <a:extLst>
              <a:ext uri="{FF2B5EF4-FFF2-40B4-BE49-F238E27FC236}">
                <a16:creationId xmlns:a16="http://schemas.microsoft.com/office/drawing/2014/main" id="{18E97E23-64B5-4DFC-993D-964AB26E4A4E}"/>
              </a:ext>
            </a:extLst>
          </p:cNvPr>
          <p:cNvSpPr/>
          <p:nvPr/>
        </p:nvSpPr>
        <p:spPr>
          <a:xfrm>
            <a:off x="920197" y="111033"/>
            <a:ext cx="6474515" cy="1200329"/>
          </a:xfrm>
          <a:prstGeom prst="rect">
            <a:avLst/>
          </a:prstGeom>
        </p:spPr>
        <p:txBody>
          <a:bodyPr wrap="square">
            <a:spAutoFit/>
          </a:bodyPr>
          <a:lstStyle/>
          <a:p>
            <a:r>
              <a:rPr lang="zh-CN" altLang="en-US" sz="2400" dirty="0">
                <a:latin typeface="华文仿宋" panose="02010600040101010101" pitchFamily="2" charset="-122"/>
                <a:ea typeface="华文仿宋" panose="02010600040101010101" pitchFamily="2" charset="-122"/>
              </a:rPr>
              <a:t>这里的“收地租”的效果怎么实现呢？特别有意思，同时融入了炉石中两人对战的经典设置，也算是我们的一点创新</a:t>
            </a:r>
          </a:p>
        </p:txBody>
      </p:sp>
      <p:pic>
        <p:nvPicPr>
          <p:cNvPr id="4" name="图片 3">
            <a:extLst>
              <a:ext uri="{FF2B5EF4-FFF2-40B4-BE49-F238E27FC236}">
                <a16:creationId xmlns:a16="http://schemas.microsoft.com/office/drawing/2014/main" id="{0A33DC08-1709-4CFB-A96E-2E9F521F6945}"/>
              </a:ext>
            </a:extLst>
          </p:cNvPr>
          <p:cNvPicPr>
            <a:picLocks noChangeAspect="1"/>
          </p:cNvPicPr>
          <p:nvPr/>
        </p:nvPicPr>
        <p:blipFill>
          <a:blip r:embed="rId3"/>
          <a:stretch>
            <a:fillRect/>
          </a:stretch>
        </p:blipFill>
        <p:spPr>
          <a:xfrm>
            <a:off x="1033046" y="1322730"/>
            <a:ext cx="4162425" cy="2305050"/>
          </a:xfrm>
          <a:prstGeom prst="rect">
            <a:avLst/>
          </a:prstGeom>
        </p:spPr>
      </p:pic>
      <p:pic>
        <p:nvPicPr>
          <p:cNvPr id="5" name="图片 4">
            <a:extLst>
              <a:ext uri="{FF2B5EF4-FFF2-40B4-BE49-F238E27FC236}">
                <a16:creationId xmlns:a16="http://schemas.microsoft.com/office/drawing/2014/main" id="{D35559BB-E299-4AF4-A3E2-7A2BAE15246C}"/>
              </a:ext>
            </a:extLst>
          </p:cNvPr>
          <p:cNvPicPr>
            <a:picLocks noChangeAspect="1"/>
          </p:cNvPicPr>
          <p:nvPr/>
        </p:nvPicPr>
        <p:blipFill>
          <a:blip r:embed="rId4"/>
          <a:stretch>
            <a:fillRect/>
          </a:stretch>
        </p:blipFill>
        <p:spPr>
          <a:xfrm>
            <a:off x="7420596" y="336131"/>
            <a:ext cx="3824701" cy="3228975"/>
          </a:xfrm>
          <a:prstGeom prst="rect">
            <a:avLst/>
          </a:prstGeom>
        </p:spPr>
      </p:pic>
      <p:sp>
        <p:nvSpPr>
          <p:cNvPr id="6" name="加号 5">
            <a:extLst>
              <a:ext uri="{FF2B5EF4-FFF2-40B4-BE49-F238E27FC236}">
                <a16:creationId xmlns:a16="http://schemas.microsoft.com/office/drawing/2014/main" id="{9BCB5F38-098F-4819-88BE-209789E7DD9A}"/>
              </a:ext>
            </a:extLst>
          </p:cNvPr>
          <p:cNvSpPr/>
          <p:nvPr/>
        </p:nvSpPr>
        <p:spPr>
          <a:xfrm>
            <a:off x="5685183" y="1789046"/>
            <a:ext cx="1258956" cy="109993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2559C233-D181-4DE2-A26A-4A08384ADBD9}"/>
              </a:ext>
            </a:extLst>
          </p:cNvPr>
          <p:cNvSpPr/>
          <p:nvPr/>
        </p:nvSpPr>
        <p:spPr>
          <a:xfrm>
            <a:off x="6109253" y="3565106"/>
            <a:ext cx="477079" cy="808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42AD528F-3B32-42CB-9FB4-E5771EACB9BC}"/>
              </a:ext>
            </a:extLst>
          </p:cNvPr>
          <p:cNvPicPr>
            <a:picLocks noChangeAspect="1"/>
          </p:cNvPicPr>
          <p:nvPr/>
        </p:nvPicPr>
        <p:blipFill>
          <a:blip r:embed="rId5"/>
          <a:stretch>
            <a:fillRect/>
          </a:stretch>
        </p:blipFill>
        <p:spPr>
          <a:xfrm>
            <a:off x="1727172" y="4547732"/>
            <a:ext cx="2451653" cy="1538536"/>
          </a:xfrm>
          <a:prstGeom prst="rect">
            <a:avLst/>
          </a:prstGeom>
        </p:spPr>
      </p:pic>
      <p:pic>
        <p:nvPicPr>
          <p:cNvPr id="9" name="图片 8">
            <a:extLst>
              <a:ext uri="{FF2B5EF4-FFF2-40B4-BE49-F238E27FC236}">
                <a16:creationId xmlns:a16="http://schemas.microsoft.com/office/drawing/2014/main" id="{41854A55-B748-400C-99B0-C94071730CDD}"/>
              </a:ext>
            </a:extLst>
          </p:cNvPr>
          <p:cNvPicPr>
            <a:picLocks noChangeAspect="1"/>
          </p:cNvPicPr>
          <p:nvPr/>
        </p:nvPicPr>
        <p:blipFill>
          <a:blip r:embed="rId6"/>
          <a:stretch>
            <a:fillRect/>
          </a:stretch>
        </p:blipFill>
        <p:spPr>
          <a:xfrm>
            <a:off x="7499267" y="3750949"/>
            <a:ext cx="3645810" cy="3005194"/>
          </a:xfrm>
          <a:prstGeom prst="rect">
            <a:avLst/>
          </a:prstGeom>
        </p:spPr>
      </p:pic>
      <p:pic>
        <p:nvPicPr>
          <p:cNvPr id="10" name="图片 9">
            <a:extLst>
              <a:ext uri="{FF2B5EF4-FFF2-40B4-BE49-F238E27FC236}">
                <a16:creationId xmlns:a16="http://schemas.microsoft.com/office/drawing/2014/main" id="{7D15B88A-AB8B-4B72-8F88-A73231FF41FC}"/>
              </a:ext>
            </a:extLst>
          </p:cNvPr>
          <p:cNvPicPr>
            <a:picLocks noChangeAspect="1"/>
          </p:cNvPicPr>
          <p:nvPr/>
        </p:nvPicPr>
        <p:blipFill>
          <a:blip r:embed="rId7"/>
          <a:stretch>
            <a:fillRect/>
          </a:stretch>
        </p:blipFill>
        <p:spPr>
          <a:xfrm>
            <a:off x="8249078" y="5430699"/>
            <a:ext cx="2447925" cy="714375"/>
          </a:xfrm>
          <a:prstGeom prst="rect">
            <a:avLst/>
          </a:prstGeom>
        </p:spPr>
      </p:pic>
      <p:pic>
        <p:nvPicPr>
          <p:cNvPr id="11" name="图片 10">
            <a:extLst>
              <a:ext uri="{FF2B5EF4-FFF2-40B4-BE49-F238E27FC236}">
                <a16:creationId xmlns:a16="http://schemas.microsoft.com/office/drawing/2014/main" id="{2D22D7B0-06CE-4EC8-9619-3D185F2280F6}"/>
              </a:ext>
            </a:extLst>
          </p:cNvPr>
          <p:cNvPicPr>
            <a:picLocks noChangeAspect="1"/>
          </p:cNvPicPr>
          <p:nvPr/>
        </p:nvPicPr>
        <p:blipFill>
          <a:blip r:embed="rId8"/>
          <a:stretch>
            <a:fillRect/>
          </a:stretch>
        </p:blipFill>
        <p:spPr>
          <a:xfrm>
            <a:off x="1727172" y="6097822"/>
            <a:ext cx="2451653" cy="754960"/>
          </a:xfrm>
          <a:prstGeom prst="rect">
            <a:avLst/>
          </a:prstGeom>
        </p:spPr>
      </p:pic>
      <p:sp>
        <p:nvSpPr>
          <p:cNvPr id="12" name="箭头: 右 11">
            <a:extLst>
              <a:ext uri="{FF2B5EF4-FFF2-40B4-BE49-F238E27FC236}">
                <a16:creationId xmlns:a16="http://schemas.microsoft.com/office/drawing/2014/main" id="{E643BB45-00D9-405D-8579-3D2C111ECD52}"/>
              </a:ext>
            </a:extLst>
          </p:cNvPr>
          <p:cNvSpPr/>
          <p:nvPr/>
        </p:nvSpPr>
        <p:spPr>
          <a:xfrm>
            <a:off x="4744899" y="5538532"/>
            <a:ext cx="2324308" cy="265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D489E96-1D1A-4A74-9392-576804DB6C1A}"/>
              </a:ext>
            </a:extLst>
          </p:cNvPr>
          <p:cNvSpPr txBox="1"/>
          <p:nvPr/>
        </p:nvSpPr>
        <p:spPr>
          <a:xfrm>
            <a:off x="4888880" y="4862644"/>
            <a:ext cx="2015503" cy="1938992"/>
          </a:xfrm>
          <a:prstGeom prst="rect">
            <a:avLst/>
          </a:prstGeom>
          <a:noFill/>
        </p:spPr>
        <p:txBody>
          <a:bodyPr wrap="square" rtlCol="0">
            <a:spAutoFit/>
          </a:bodyPr>
          <a:lstStyle/>
          <a:p>
            <a:r>
              <a:rPr lang="zh-CN" altLang="en-US" sz="2000" dirty="0">
                <a:latin typeface="华文仿宋" panose="02010600040101010101" pitchFamily="2" charset="-122"/>
                <a:ea typeface="华文仿宋" panose="02010600040101010101" pitchFamily="2" charset="-122"/>
              </a:rPr>
              <a:t>入侵英雄带领自己的贴身随从</a:t>
            </a:r>
            <a:endParaRPr lang="en-US" altLang="zh-CN" sz="2000" dirty="0">
              <a:latin typeface="华文仿宋" panose="02010600040101010101" pitchFamily="2" charset="-122"/>
              <a:ea typeface="华文仿宋" panose="02010600040101010101" pitchFamily="2" charset="-122"/>
            </a:endParaRPr>
          </a:p>
          <a:p>
            <a:endParaRPr lang="en-US" altLang="zh-CN" sz="2000" dirty="0">
              <a:latin typeface="华文仿宋" panose="02010600040101010101" pitchFamily="2" charset="-122"/>
              <a:ea typeface="华文仿宋" panose="02010600040101010101" pitchFamily="2" charset="-122"/>
            </a:endParaRPr>
          </a:p>
          <a:p>
            <a:r>
              <a:rPr lang="zh-CN" altLang="en-US" sz="2000" dirty="0">
                <a:latin typeface="华文仿宋" panose="02010600040101010101" pitchFamily="2" charset="-122"/>
                <a:ea typeface="华文仿宋" panose="02010600040101010101" pitchFamily="2" charset="-122"/>
              </a:rPr>
              <a:t>入侵敌方驻地，与驻地随从开始该回合对战</a:t>
            </a:r>
          </a:p>
        </p:txBody>
      </p:sp>
    </p:spTree>
    <p:extLst>
      <p:ext uri="{BB962C8B-B14F-4D97-AF65-F5344CB8AC3E}">
        <p14:creationId xmlns:p14="http://schemas.microsoft.com/office/powerpoint/2010/main" val="270231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22DBF0-23D6-4AE1-867B-6FD5CDF5E762}"/>
              </a:ext>
            </a:extLst>
          </p:cNvPr>
          <p:cNvPicPr>
            <a:picLocks noChangeAspect="1"/>
          </p:cNvPicPr>
          <p:nvPr/>
        </p:nvPicPr>
        <p:blipFill>
          <a:blip r:embed="rId2"/>
          <a:stretch>
            <a:fillRect/>
          </a:stretch>
        </p:blipFill>
        <p:spPr>
          <a:xfrm>
            <a:off x="0" y="5218"/>
            <a:ext cx="12192000" cy="6852782"/>
          </a:xfrm>
          <a:prstGeom prst="rect">
            <a:avLst/>
          </a:prstGeom>
        </p:spPr>
      </p:pic>
      <p:sp>
        <p:nvSpPr>
          <p:cNvPr id="3" name="文本框 2">
            <a:extLst>
              <a:ext uri="{FF2B5EF4-FFF2-40B4-BE49-F238E27FC236}">
                <a16:creationId xmlns:a16="http://schemas.microsoft.com/office/drawing/2014/main" id="{B2E9AAC0-173E-40CA-A27E-2F333161FDFB}"/>
              </a:ext>
            </a:extLst>
          </p:cNvPr>
          <p:cNvSpPr txBox="1"/>
          <p:nvPr/>
        </p:nvSpPr>
        <p:spPr>
          <a:xfrm>
            <a:off x="940904" y="503583"/>
            <a:ext cx="9886122" cy="830997"/>
          </a:xfrm>
          <a:prstGeom prst="rect">
            <a:avLst/>
          </a:prstGeom>
          <a:noFill/>
        </p:spPr>
        <p:txBody>
          <a:bodyPr wrap="square" rtlCol="0">
            <a:spAutoFit/>
          </a:bodyPr>
          <a:lstStyle/>
          <a:p>
            <a:r>
              <a:rPr lang="zh-CN" altLang="en-US" sz="2400" b="1" dirty="0">
                <a:latin typeface="华文仿宋" panose="02010600040101010101" pitchFamily="2" charset="-122"/>
                <a:ea typeface="华文仿宋" panose="02010600040101010101" pitchFamily="2" charset="-122"/>
              </a:rPr>
              <a:t>然而这样就能构成整个游戏系统了吗，显然我们的思路太乱</a:t>
            </a:r>
            <a:endParaRPr lang="en-US" altLang="zh-CN" sz="2400" b="1" dirty="0">
              <a:latin typeface="华文仿宋" panose="02010600040101010101" pitchFamily="2" charset="-122"/>
              <a:ea typeface="华文仿宋" panose="02010600040101010101" pitchFamily="2" charset="-122"/>
            </a:endParaRPr>
          </a:p>
          <a:p>
            <a:r>
              <a:rPr lang="zh-CN" altLang="en-US" sz="2400" b="1" dirty="0">
                <a:latin typeface="华文仿宋" panose="02010600040101010101" pitchFamily="2" charset="-122"/>
                <a:ea typeface="华文仿宋" panose="02010600040101010101" pitchFamily="2" charset="-122"/>
              </a:rPr>
              <a:t>还是先理一理思路，用自顶向下的分析方法分析一下我们的整个系统</a:t>
            </a:r>
          </a:p>
        </p:txBody>
      </p:sp>
      <p:sp>
        <p:nvSpPr>
          <p:cNvPr id="4" name="文本框 3">
            <a:extLst>
              <a:ext uri="{FF2B5EF4-FFF2-40B4-BE49-F238E27FC236}">
                <a16:creationId xmlns:a16="http://schemas.microsoft.com/office/drawing/2014/main" id="{265C4920-F5CB-4873-870A-548C3BC6650B}"/>
              </a:ext>
            </a:extLst>
          </p:cNvPr>
          <p:cNvSpPr txBox="1"/>
          <p:nvPr/>
        </p:nvSpPr>
        <p:spPr>
          <a:xfrm>
            <a:off x="1192696" y="1461885"/>
            <a:ext cx="10230678" cy="1938992"/>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为了达到高内聚和低耦合的要求，首先我们抽象出来三个</a:t>
            </a:r>
            <a:r>
              <a:rPr lang="en-US" altLang="zh-CN" sz="2400" dirty="0">
                <a:latin typeface="华文仿宋" panose="02010600040101010101" pitchFamily="2" charset="-122"/>
                <a:ea typeface="华文仿宋" panose="02010600040101010101" pitchFamily="2" charset="-122"/>
              </a:rPr>
              <a:t>package</a:t>
            </a:r>
            <a:r>
              <a:rPr lang="zh-CN" altLang="en-US" sz="2400" dirty="0">
                <a:latin typeface="华文仿宋" panose="02010600040101010101" pitchFamily="2" charset="-122"/>
                <a:ea typeface="华文仿宋" panose="02010600040101010101" pitchFamily="2" charset="-122"/>
              </a:rPr>
              <a:t>出来：</a:t>
            </a:r>
            <a:endParaRPr lang="en-US" altLang="zh-CN" sz="2400" dirty="0">
              <a:latin typeface="华文仿宋" panose="02010600040101010101" pitchFamily="2" charset="-122"/>
              <a:ea typeface="华文仿宋" panose="02010600040101010101" pitchFamily="2" charset="-122"/>
            </a:endParaRPr>
          </a:p>
          <a:p>
            <a:endParaRPr lang="en-US" altLang="zh-CN" sz="2400" dirty="0">
              <a:latin typeface="华文仿宋" panose="02010600040101010101" pitchFamily="2" charset="-122"/>
              <a:ea typeface="华文仿宋" panose="02010600040101010101" pitchFamily="2" charset="-122"/>
            </a:endParaRPr>
          </a:p>
          <a:p>
            <a:r>
              <a:rPr lang="zh-CN" altLang="en-US" sz="2400" dirty="0">
                <a:latin typeface="华文仿宋" panose="02010600040101010101" pitchFamily="2" charset="-122"/>
                <a:ea typeface="华文仿宋" panose="02010600040101010101" pitchFamily="2" charset="-122"/>
              </a:rPr>
              <a:t>玩家</a:t>
            </a:r>
            <a:r>
              <a:rPr lang="en-US" altLang="zh-CN" sz="2400" dirty="0">
                <a:latin typeface="华文仿宋" panose="02010600040101010101" pitchFamily="2" charset="-122"/>
                <a:ea typeface="华文仿宋" panose="02010600040101010101" pitchFamily="2" charset="-122"/>
              </a:rPr>
              <a:t>package</a:t>
            </a:r>
            <a:r>
              <a:rPr lang="zh-CN" altLang="en-US" sz="2400" dirty="0">
                <a:latin typeface="华文仿宋" panose="02010600040101010101" pitchFamily="2" charset="-122"/>
                <a:ea typeface="华文仿宋" panose="02010600040101010101" pitchFamily="2" charset="-122"/>
              </a:rPr>
              <a:t>：包含与玩家相关的类</a:t>
            </a:r>
            <a:endParaRPr lang="en-US" altLang="zh-CN" sz="2400" dirty="0">
              <a:latin typeface="华文仿宋" panose="02010600040101010101" pitchFamily="2" charset="-122"/>
              <a:ea typeface="华文仿宋" panose="02010600040101010101" pitchFamily="2" charset="-122"/>
            </a:endParaRPr>
          </a:p>
          <a:p>
            <a:r>
              <a:rPr lang="zh-CN" altLang="en-US" sz="2400" dirty="0">
                <a:latin typeface="华文仿宋" panose="02010600040101010101" pitchFamily="2" charset="-122"/>
                <a:ea typeface="华文仿宋" panose="02010600040101010101" pitchFamily="2" charset="-122"/>
              </a:rPr>
              <a:t>资源库</a:t>
            </a:r>
            <a:r>
              <a:rPr lang="en-US" altLang="zh-CN" sz="2400" dirty="0">
                <a:latin typeface="华文仿宋" panose="02010600040101010101" pitchFamily="2" charset="-122"/>
                <a:ea typeface="华文仿宋" panose="02010600040101010101" pitchFamily="2" charset="-122"/>
              </a:rPr>
              <a:t>package</a:t>
            </a:r>
            <a:r>
              <a:rPr lang="zh-CN" altLang="en-US" sz="2400" dirty="0">
                <a:latin typeface="华文仿宋" panose="02010600040101010101" pitchFamily="2" charset="-122"/>
                <a:ea typeface="华文仿宋" panose="02010600040101010101" pitchFamily="2" charset="-122"/>
              </a:rPr>
              <a:t>：包含与游戏的资源相关的类</a:t>
            </a:r>
            <a:endParaRPr lang="en-US" altLang="zh-CN" sz="2400" dirty="0">
              <a:latin typeface="华文仿宋" panose="02010600040101010101" pitchFamily="2" charset="-122"/>
              <a:ea typeface="华文仿宋" panose="02010600040101010101" pitchFamily="2" charset="-122"/>
            </a:endParaRPr>
          </a:p>
          <a:p>
            <a:r>
              <a:rPr lang="zh-CN" altLang="en-US" sz="2400" dirty="0">
                <a:latin typeface="华文仿宋" panose="02010600040101010101" pitchFamily="2" charset="-122"/>
                <a:ea typeface="华文仿宋" panose="02010600040101010101" pitchFamily="2" charset="-122"/>
              </a:rPr>
              <a:t>系统</a:t>
            </a:r>
            <a:r>
              <a:rPr lang="en-US" altLang="zh-CN" sz="2400" dirty="0">
                <a:latin typeface="华文仿宋" panose="02010600040101010101" pitchFamily="2" charset="-122"/>
                <a:ea typeface="华文仿宋" panose="02010600040101010101" pitchFamily="2" charset="-122"/>
              </a:rPr>
              <a:t>package</a:t>
            </a:r>
            <a:r>
              <a:rPr lang="zh-CN" altLang="en-US" sz="2400" dirty="0">
                <a:latin typeface="华文仿宋" panose="02010600040101010101" pitchFamily="2" charset="-122"/>
                <a:ea typeface="华文仿宋" panose="02010600040101010101" pitchFamily="2" charset="-122"/>
              </a:rPr>
              <a:t>：包含与维护整个游戏系统而抽象出来的功能尽量单一的类</a:t>
            </a:r>
          </a:p>
        </p:txBody>
      </p:sp>
      <p:pic>
        <p:nvPicPr>
          <p:cNvPr id="6" name="图片 5">
            <a:extLst>
              <a:ext uri="{FF2B5EF4-FFF2-40B4-BE49-F238E27FC236}">
                <a16:creationId xmlns:a16="http://schemas.microsoft.com/office/drawing/2014/main" id="{30A8737B-CCB9-4545-B3A8-9802A11BBCA9}"/>
              </a:ext>
            </a:extLst>
          </p:cNvPr>
          <p:cNvPicPr>
            <a:picLocks noChangeAspect="1"/>
          </p:cNvPicPr>
          <p:nvPr/>
        </p:nvPicPr>
        <p:blipFill>
          <a:blip r:embed="rId3"/>
          <a:stretch>
            <a:fillRect/>
          </a:stretch>
        </p:blipFill>
        <p:spPr>
          <a:xfrm>
            <a:off x="1033670" y="3580794"/>
            <a:ext cx="2337181" cy="1832719"/>
          </a:xfrm>
          <a:prstGeom prst="rect">
            <a:avLst/>
          </a:prstGeom>
        </p:spPr>
      </p:pic>
      <p:pic>
        <p:nvPicPr>
          <p:cNvPr id="7" name="图片 6">
            <a:extLst>
              <a:ext uri="{FF2B5EF4-FFF2-40B4-BE49-F238E27FC236}">
                <a16:creationId xmlns:a16="http://schemas.microsoft.com/office/drawing/2014/main" id="{640C2DF6-FAE8-491B-AFED-32337C38FAD4}"/>
              </a:ext>
            </a:extLst>
          </p:cNvPr>
          <p:cNvPicPr>
            <a:picLocks noChangeAspect="1"/>
          </p:cNvPicPr>
          <p:nvPr/>
        </p:nvPicPr>
        <p:blipFill>
          <a:blip r:embed="rId3"/>
          <a:stretch>
            <a:fillRect/>
          </a:stretch>
        </p:blipFill>
        <p:spPr>
          <a:xfrm>
            <a:off x="3754591" y="3580794"/>
            <a:ext cx="2337181" cy="1832719"/>
          </a:xfrm>
          <a:prstGeom prst="rect">
            <a:avLst/>
          </a:prstGeom>
        </p:spPr>
      </p:pic>
      <p:pic>
        <p:nvPicPr>
          <p:cNvPr id="8" name="图片 7">
            <a:extLst>
              <a:ext uri="{FF2B5EF4-FFF2-40B4-BE49-F238E27FC236}">
                <a16:creationId xmlns:a16="http://schemas.microsoft.com/office/drawing/2014/main" id="{FBB23717-59D5-4D31-B4E1-55AE042CBB34}"/>
              </a:ext>
            </a:extLst>
          </p:cNvPr>
          <p:cNvPicPr>
            <a:picLocks noChangeAspect="1"/>
          </p:cNvPicPr>
          <p:nvPr/>
        </p:nvPicPr>
        <p:blipFill>
          <a:blip r:embed="rId3"/>
          <a:stretch>
            <a:fillRect/>
          </a:stretch>
        </p:blipFill>
        <p:spPr>
          <a:xfrm>
            <a:off x="6606209" y="3580794"/>
            <a:ext cx="2337181" cy="1832719"/>
          </a:xfrm>
          <a:prstGeom prst="rect">
            <a:avLst/>
          </a:prstGeom>
        </p:spPr>
      </p:pic>
      <p:sp>
        <p:nvSpPr>
          <p:cNvPr id="9" name="文本框 8">
            <a:extLst>
              <a:ext uri="{FF2B5EF4-FFF2-40B4-BE49-F238E27FC236}">
                <a16:creationId xmlns:a16="http://schemas.microsoft.com/office/drawing/2014/main" id="{2A9EC51E-E150-47E1-A1C9-93F3BBA2D1E3}"/>
              </a:ext>
            </a:extLst>
          </p:cNvPr>
          <p:cNvSpPr txBox="1"/>
          <p:nvPr/>
        </p:nvSpPr>
        <p:spPr>
          <a:xfrm>
            <a:off x="1417983" y="4333461"/>
            <a:ext cx="1470991" cy="369332"/>
          </a:xfrm>
          <a:prstGeom prst="rect">
            <a:avLst/>
          </a:prstGeom>
          <a:noFill/>
        </p:spPr>
        <p:txBody>
          <a:bodyPr wrap="square" rtlCol="0">
            <a:spAutoFit/>
          </a:bodyPr>
          <a:lstStyle/>
          <a:p>
            <a:r>
              <a:rPr lang="zh-CN" altLang="en-US" dirty="0"/>
              <a:t>玩家</a:t>
            </a:r>
            <a:r>
              <a:rPr lang="en-US" altLang="zh-CN" dirty="0"/>
              <a:t>package</a:t>
            </a:r>
            <a:endParaRPr lang="zh-CN" altLang="en-US" dirty="0"/>
          </a:p>
        </p:txBody>
      </p:sp>
      <p:sp>
        <p:nvSpPr>
          <p:cNvPr id="10" name="文本框 9">
            <a:extLst>
              <a:ext uri="{FF2B5EF4-FFF2-40B4-BE49-F238E27FC236}">
                <a16:creationId xmlns:a16="http://schemas.microsoft.com/office/drawing/2014/main" id="{982D4A44-B619-4B81-B084-832C54287D44}"/>
              </a:ext>
            </a:extLst>
          </p:cNvPr>
          <p:cNvSpPr txBox="1"/>
          <p:nvPr/>
        </p:nvSpPr>
        <p:spPr>
          <a:xfrm>
            <a:off x="3962402" y="4373217"/>
            <a:ext cx="1957094" cy="369332"/>
          </a:xfrm>
          <a:prstGeom prst="rect">
            <a:avLst/>
          </a:prstGeom>
          <a:noFill/>
        </p:spPr>
        <p:txBody>
          <a:bodyPr wrap="square" rtlCol="0">
            <a:spAutoFit/>
          </a:bodyPr>
          <a:lstStyle/>
          <a:p>
            <a:r>
              <a:rPr lang="zh-CN" altLang="en-US" dirty="0"/>
              <a:t>资源库</a:t>
            </a:r>
            <a:r>
              <a:rPr lang="en-US" altLang="zh-CN" dirty="0"/>
              <a:t>package</a:t>
            </a:r>
            <a:endParaRPr lang="zh-CN" altLang="en-US" dirty="0"/>
          </a:p>
        </p:txBody>
      </p:sp>
      <p:sp>
        <p:nvSpPr>
          <p:cNvPr id="11" name="文本框 10">
            <a:extLst>
              <a:ext uri="{FF2B5EF4-FFF2-40B4-BE49-F238E27FC236}">
                <a16:creationId xmlns:a16="http://schemas.microsoft.com/office/drawing/2014/main" id="{57D1FE0E-7E88-469A-AF13-F10D6C22F13D}"/>
              </a:ext>
            </a:extLst>
          </p:cNvPr>
          <p:cNvSpPr txBox="1"/>
          <p:nvPr/>
        </p:nvSpPr>
        <p:spPr>
          <a:xfrm>
            <a:off x="7063408" y="4465983"/>
            <a:ext cx="1616765" cy="369332"/>
          </a:xfrm>
          <a:prstGeom prst="rect">
            <a:avLst/>
          </a:prstGeom>
          <a:noFill/>
        </p:spPr>
        <p:txBody>
          <a:bodyPr wrap="square" rtlCol="0">
            <a:spAutoFit/>
          </a:bodyPr>
          <a:lstStyle/>
          <a:p>
            <a:r>
              <a:rPr lang="zh-CN" altLang="en-US" dirty="0"/>
              <a:t>系统</a:t>
            </a:r>
            <a:r>
              <a:rPr lang="en-US" altLang="zh-CN" dirty="0"/>
              <a:t>package</a:t>
            </a:r>
            <a:endParaRPr lang="zh-CN" altLang="en-US" dirty="0"/>
          </a:p>
        </p:txBody>
      </p:sp>
      <p:pic>
        <p:nvPicPr>
          <p:cNvPr id="12" name="图片 11">
            <a:extLst>
              <a:ext uri="{FF2B5EF4-FFF2-40B4-BE49-F238E27FC236}">
                <a16:creationId xmlns:a16="http://schemas.microsoft.com/office/drawing/2014/main" id="{5564B99F-C3F2-4D2F-AAAA-15A25629C1C6}"/>
              </a:ext>
            </a:extLst>
          </p:cNvPr>
          <p:cNvPicPr>
            <a:picLocks noChangeAspect="1"/>
          </p:cNvPicPr>
          <p:nvPr/>
        </p:nvPicPr>
        <p:blipFill>
          <a:blip r:embed="rId4"/>
          <a:stretch>
            <a:fillRect/>
          </a:stretch>
        </p:blipFill>
        <p:spPr>
          <a:xfrm>
            <a:off x="993912" y="3073014"/>
            <a:ext cx="238125" cy="285750"/>
          </a:xfrm>
          <a:prstGeom prst="rect">
            <a:avLst/>
          </a:prstGeom>
        </p:spPr>
      </p:pic>
      <p:pic>
        <p:nvPicPr>
          <p:cNvPr id="13" name="图片 12">
            <a:extLst>
              <a:ext uri="{FF2B5EF4-FFF2-40B4-BE49-F238E27FC236}">
                <a16:creationId xmlns:a16="http://schemas.microsoft.com/office/drawing/2014/main" id="{60312180-0F15-430F-A4D0-C7201F1BAD0A}"/>
              </a:ext>
            </a:extLst>
          </p:cNvPr>
          <p:cNvPicPr>
            <a:picLocks noChangeAspect="1"/>
          </p:cNvPicPr>
          <p:nvPr/>
        </p:nvPicPr>
        <p:blipFill>
          <a:blip r:embed="rId5"/>
          <a:stretch>
            <a:fillRect/>
          </a:stretch>
        </p:blipFill>
        <p:spPr>
          <a:xfrm>
            <a:off x="940903" y="2338983"/>
            <a:ext cx="304800" cy="247650"/>
          </a:xfrm>
          <a:prstGeom prst="rect">
            <a:avLst/>
          </a:prstGeom>
        </p:spPr>
      </p:pic>
      <p:pic>
        <p:nvPicPr>
          <p:cNvPr id="14" name="图片 13">
            <a:extLst>
              <a:ext uri="{FF2B5EF4-FFF2-40B4-BE49-F238E27FC236}">
                <a16:creationId xmlns:a16="http://schemas.microsoft.com/office/drawing/2014/main" id="{0D50D63C-72C2-448F-B172-AAB4873EB77A}"/>
              </a:ext>
            </a:extLst>
          </p:cNvPr>
          <p:cNvPicPr>
            <a:picLocks noChangeAspect="1"/>
          </p:cNvPicPr>
          <p:nvPr/>
        </p:nvPicPr>
        <p:blipFill>
          <a:blip r:embed="rId6"/>
          <a:stretch>
            <a:fillRect/>
          </a:stretch>
        </p:blipFill>
        <p:spPr>
          <a:xfrm>
            <a:off x="967407" y="2677406"/>
            <a:ext cx="285750" cy="257175"/>
          </a:xfrm>
          <a:prstGeom prst="rect">
            <a:avLst/>
          </a:prstGeom>
        </p:spPr>
      </p:pic>
    </p:spTree>
    <p:extLst>
      <p:ext uri="{BB962C8B-B14F-4D97-AF65-F5344CB8AC3E}">
        <p14:creationId xmlns:p14="http://schemas.microsoft.com/office/powerpoint/2010/main" val="2010012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81527D-22C0-40FC-8359-1AC08EB01199}"/>
              </a:ext>
            </a:extLst>
          </p:cNvPr>
          <p:cNvPicPr>
            <a:picLocks noChangeAspect="1"/>
          </p:cNvPicPr>
          <p:nvPr/>
        </p:nvPicPr>
        <p:blipFill>
          <a:blip r:embed="rId2"/>
          <a:stretch>
            <a:fillRect/>
          </a:stretch>
        </p:blipFill>
        <p:spPr>
          <a:xfrm>
            <a:off x="0" y="5218"/>
            <a:ext cx="12192000" cy="6852782"/>
          </a:xfrm>
          <a:prstGeom prst="rect">
            <a:avLst/>
          </a:prstGeom>
        </p:spPr>
      </p:pic>
      <p:pic>
        <p:nvPicPr>
          <p:cNvPr id="4" name="图片 3"/>
          <p:cNvPicPr>
            <a:picLocks noChangeAspect="1"/>
          </p:cNvPicPr>
          <p:nvPr/>
        </p:nvPicPr>
        <p:blipFill>
          <a:blip r:embed="rId3"/>
          <a:stretch>
            <a:fillRect/>
          </a:stretch>
        </p:blipFill>
        <p:spPr>
          <a:xfrm>
            <a:off x="0" y="5218"/>
            <a:ext cx="12262520" cy="6852782"/>
          </a:xfrm>
          <a:prstGeom prst="rect">
            <a:avLst/>
          </a:prstGeom>
        </p:spPr>
      </p:pic>
    </p:spTree>
    <p:extLst>
      <p:ext uri="{BB962C8B-B14F-4D97-AF65-F5344CB8AC3E}">
        <p14:creationId xmlns:p14="http://schemas.microsoft.com/office/powerpoint/2010/main" val="17496296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1511</Words>
  <Application>Microsoft Office PowerPoint</Application>
  <PresentationFormat>宽屏</PresentationFormat>
  <Paragraphs>165</Paragraphs>
  <Slides>36</Slides>
  <Notes>3</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43" baseType="lpstr">
      <vt:lpstr>等线</vt:lpstr>
      <vt:lpstr>等线 Light</vt:lpstr>
      <vt:lpstr>华文仿宋</vt:lpstr>
      <vt:lpstr>Arial</vt:lpstr>
      <vt:lpstr>Times New Roman</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Albert Chow</dc:creator>
  <cp:lastModifiedBy>Albert Chow</cp:lastModifiedBy>
  <cp:revision>38</cp:revision>
  <dcterms:created xsi:type="dcterms:W3CDTF">2017-12-13T00:50:49Z</dcterms:created>
  <dcterms:modified xsi:type="dcterms:W3CDTF">2017-12-14T23:46:42Z</dcterms:modified>
</cp:coreProperties>
</file>